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8" r:id="rId2"/>
    <p:sldId id="281" r:id="rId3"/>
    <p:sldId id="271" r:id="rId4"/>
    <p:sldId id="263" r:id="rId5"/>
    <p:sldId id="266" r:id="rId6"/>
    <p:sldId id="267" r:id="rId7"/>
    <p:sldId id="268" r:id="rId8"/>
    <p:sldId id="269" r:id="rId9"/>
    <p:sldId id="264" r:id="rId10"/>
    <p:sldId id="265" r:id="rId11"/>
    <p:sldId id="272" r:id="rId12"/>
    <p:sldId id="279" r:id="rId13"/>
    <p:sldId id="273" r:id="rId14"/>
    <p:sldId id="274" r:id="rId15"/>
    <p:sldId id="275" r:id="rId16"/>
    <p:sldId id="276" r:id="rId17"/>
    <p:sldId id="277" r:id="rId18"/>
    <p:sldId id="278" r:id="rId19"/>
    <p:sldId id="270" r:id="rId20"/>
    <p:sldId id="259" r:id="rId21"/>
    <p:sldId id="260" r:id="rId22"/>
    <p:sldId id="283" r:id="rId23"/>
    <p:sldId id="284" r:id="rId24"/>
    <p:sldId id="261" r:id="rId25"/>
    <p:sldId id="262" r:id="rId26"/>
    <p:sldId id="257" r:id="rId27"/>
    <p:sldId id="280" r:id="rId28"/>
    <p:sldId id="285" r:id="rId29"/>
    <p:sldId id="282" r:id="rId30"/>
    <p:sldId id="256" r:id="rId31"/>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72"/>
    <p:restoredTop sz="68631"/>
  </p:normalViewPr>
  <p:slideViewPr>
    <p:cSldViewPr snapToGrid="0" snapToObjects="1">
      <p:cViewPr>
        <p:scale>
          <a:sx n="100" d="100"/>
          <a:sy n="100" d="100"/>
        </p:scale>
        <p:origin x="1200" y="-296"/>
      </p:cViewPr>
      <p:guideLst>
        <p:guide orient="horz" pos="180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1DFDE9-353C-0845-AD83-281110483F36}" type="datetimeFigureOut">
              <a:rPr lang="en-US" smtClean="0"/>
              <a:t>4/12/17</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7A501F-306F-FE47-9E84-132B511983A5}" type="slidenum">
              <a:rPr lang="en-US" smtClean="0"/>
              <a:t>‹#›</a:t>
            </a:fld>
            <a:endParaRPr lang="en-US"/>
          </a:p>
        </p:txBody>
      </p:sp>
    </p:spTree>
    <p:extLst>
      <p:ext uri="{BB962C8B-B14F-4D97-AF65-F5344CB8AC3E}">
        <p14:creationId xmlns:p14="http://schemas.microsoft.com/office/powerpoint/2010/main" val="413941064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变异检测一个算法</a:t>
            </a:r>
            <a:endParaRPr lang="en-US" dirty="0"/>
          </a:p>
        </p:txBody>
      </p:sp>
      <p:sp>
        <p:nvSpPr>
          <p:cNvPr id="4" name="Slide Number Placeholder 3"/>
          <p:cNvSpPr>
            <a:spLocks noGrp="1"/>
          </p:cNvSpPr>
          <p:nvPr>
            <p:ph type="sldNum" sz="quarter" idx="10"/>
          </p:nvPr>
        </p:nvSpPr>
        <p:spPr/>
        <p:txBody>
          <a:bodyPr/>
          <a:lstStyle/>
          <a:p>
            <a:fld id="{507A501F-306F-FE47-9E84-132B511983A5}" type="slidenum">
              <a:rPr lang="en-US" smtClean="0"/>
              <a:t>2</a:t>
            </a:fld>
            <a:endParaRPr lang="en-US"/>
          </a:p>
        </p:txBody>
      </p:sp>
    </p:spTree>
    <p:extLst>
      <p:ext uri="{BB962C8B-B14F-4D97-AF65-F5344CB8AC3E}">
        <p14:creationId xmlns:p14="http://schemas.microsoft.com/office/powerpoint/2010/main" val="1268570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数据的产出速度快于解读速度</a:t>
            </a:r>
            <a:endParaRPr lang="en-US" dirty="0"/>
          </a:p>
        </p:txBody>
      </p:sp>
      <p:sp>
        <p:nvSpPr>
          <p:cNvPr id="4" name="Slide Number Placeholder 3"/>
          <p:cNvSpPr>
            <a:spLocks noGrp="1"/>
          </p:cNvSpPr>
          <p:nvPr>
            <p:ph type="sldNum" sz="quarter" idx="10"/>
          </p:nvPr>
        </p:nvSpPr>
        <p:spPr/>
        <p:txBody>
          <a:bodyPr/>
          <a:lstStyle/>
          <a:p>
            <a:fld id="{507A501F-306F-FE47-9E84-132B511983A5}" type="slidenum">
              <a:rPr lang="en-US" smtClean="0"/>
              <a:t>6</a:t>
            </a:fld>
            <a:endParaRPr lang="en-US"/>
          </a:p>
        </p:txBody>
      </p:sp>
    </p:spTree>
    <p:extLst>
      <p:ext uri="{BB962C8B-B14F-4D97-AF65-F5344CB8AC3E}">
        <p14:creationId xmlns:p14="http://schemas.microsoft.com/office/powerpoint/2010/main" val="1812401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国产测序仪：</a:t>
            </a:r>
            <a:r>
              <a:rPr lang="en-US" altLang="zh-CN" dirty="0" smtClean="0"/>
              <a:t> BIGIS-4,</a:t>
            </a:r>
            <a:r>
              <a:rPr lang="zh-TW" altLang="en-US" sz="1200" kern="1200" dirty="0" smtClean="0">
                <a:solidFill>
                  <a:schemeClr val="tx1"/>
                </a:solidFill>
                <a:latin typeface="+mn-lt"/>
                <a:ea typeface="+mn-ea"/>
                <a:cs typeface="+mn-cs"/>
              </a:rPr>
              <a:t>北大领衔承担</a:t>
            </a:r>
            <a:r>
              <a:rPr lang="en-US" altLang="zh-TW" sz="1200" kern="1200" dirty="0" smtClean="0">
                <a:solidFill>
                  <a:schemeClr val="tx1"/>
                </a:solidFill>
                <a:latin typeface="+mn-lt"/>
                <a:ea typeface="+mn-ea"/>
                <a:cs typeface="+mn-cs"/>
              </a:rPr>
              <a:t>863</a:t>
            </a:r>
            <a:r>
              <a:rPr lang="zh-TW" altLang="en-US" sz="1200" kern="1200" dirty="0" smtClean="0">
                <a:solidFill>
                  <a:schemeClr val="tx1"/>
                </a:solidFill>
                <a:latin typeface="+mn-lt"/>
                <a:ea typeface="+mn-ea"/>
                <a:cs typeface="+mn-cs"/>
              </a:rPr>
              <a:t>新一代测序仪研发重大项目</a:t>
            </a:r>
            <a:r>
              <a:rPr lang="en-US" altLang="zh-TW" sz="1200" kern="1200" dirty="0" smtClean="0">
                <a:solidFill>
                  <a:schemeClr val="tx1"/>
                </a:solidFill>
                <a:latin typeface="+mn-lt"/>
                <a:ea typeface="+mn-ea"/>
                <a:cs typeface="+mn-cs"/>
              </a:rPr>
              <a:t>】863</a:t>
            </a:r>
            <a:r>
              <a:rPr lang="zh-TW" altLang="en-US" sz="1200" kern="1200" dirty="0" smtClean="0">
                <a:solidFill>
                  <a:schemeClr val="tx1"/>
                </a:solidFill>
                <a:latin typeface="+mn-lt"/>
                <a:ea typeface="+mn-ea"/>
                <a:cs typeface="+mn-cs"/>
              </a:rPr>
              <a:t>计划生物和医药技术领域新一代测序仪及配套产品研发重大项目获得立项支持，</a:t>
            </a:r>
            <a:r>
              <a:rPr lang="en-US" altLang="zh-TW" sz="1200" kern="1200" dirty="0" smtClean="0">
                <a:solidFill>
                  <a:schemeClr val="tx1"/>
                </a:solidFill>
                <a:latin typeface="+mn-lt"/>
                <a:ea typeface="+mn-ea"/>
                <a:cs typeface="+mn-cs"/>
              </a:rPr>
              <a:t>2012</a:t>
            </a:r>
            <a:r>
              <a:rPr lang="zh-TW" altLang="en-US" sz="1200" kern="1200" dirty="0" smtClean="0">
                <a:solidFill>
                  <a:schemeClr val="tx1"/>
                </a:solidFill>
                <a:latin typeface="+mn-lt"/>
                <a:ea typeface="+mn-ea"/>
                <a:cs typeface="+mn-cs"/>
              </a:rPr>
              <a:t>年总经费预算</a:t>
            </a:r>
            <a:r>
              <a:rPr lang="en-US" altLang="zh-TW" sz="1200" kern="1200" dirty="0" smtClean="0">
                <a:solidFill>
                  <a:schemeClr val="tx1"/>
                </a:solidFill>
                <a:latin typeface="+mn-lt"/>
                <a:ea typeface="+mn-ea"/>
                <a:cs typeface="+mn-cs"/>
              </a:rPr>
              <a:t>1948</a:t>
            </a:r>
            <a:r>
              <a:rPr lang="zh-TW" altLang="en-US" sz="1200" kern="1200" dirty="0" smtClean="0">
                <a:solidFill>
                  <a:schemeClr val="tx1"/>
                </a:solidFill>
                <a:latin typeface="+mn-lt"/>
                <a:ea typeface="+mn-ea"/>
                <a:cs typeface="+mn-cs"/>
              </a:rPr>
              <a:t>万元，专项经费预算</a:t>
            </a:r>
            <a:r>
              <a:rPr lang="en-US" altLang="zh-TW" sz="1200" kern="1200" dirty="0" smtClean="0">
                <a:solidFill>
                  <a:schemeClr val="tx1"/>
                </a:solidFill>
                <a:latin typeface="+mn-lt"/>
                <a:ea typeface="+mn-ea"/>
                <a:cs typeface="+mn-cs"/>
              </a:rPr>
              <a:t>1848</a:t>
            </a:r>
            <a:r>
              <a:rPr lang="zh-TW" altLang="en-US" sz="1200" kern="1200" dirty="0" smtClean="0">
                <a:solidFill>
                  <a:schemeClr val="tx1"/>
                </a:solidFill>
                <a:latin typeface="+mn-lt"/>
                <a:ea typeface="+mn-ea"/>
                <a:cs typeface="+mn-cs"/>
              </a:rPr>
              <a:t>万元。北京大学为牵头单位，项目总体组成员包括清华大学陈润升、东南大学陆祖宏、上海交大李亦学等，首席专家为北大黄岩谊教授。</a:t>
            </a:r>
            <a:endParaRPr lang="en-US" altLang="zh-TW" sz="1200" kern="1200" dirty="0" smtClean="0">
              <a:solidFill>
                <a:schemeClr val="tx1"/>
              </a:solidFill>
              <a:latin typeface="+mn-lt"/>
              <a:ea typeface="+mn-ea"/>
              <a:cs typeface="+mn-cs"/>
            </a:endParaRPr>
          </a:p>
          <a:p>
            <a:r>
              <a:rPr lang="zh-CN" altLang="en-US" dirty="0" smtClean="0"/>
              <a:t>单荧光测序仪：</a:t>
            </a:r>
            <a:r>
              <a:rPr lang="en-US" altLang="zh-CN" dirty="0" smtClean="0"/>
              <a:t>ALF</a:t>
            </a:r>
            <a:r>
              <a:rPr lang="zh-CN" altLang="en-US" dirty="0" smtClean="0"/>
              <a:t>、</a:t>
            </a:r>
            <a:r>
              <a:rPr lang="en-US" altLang="zh-CN" dirty="0" smtClean="0"/>
              <a:t>LICOR</a:t>
            </a:r>
          </a:p>
          <a:p>
            <a:r>
              <a:rPr lang="zh-CN" altLang="en-US" dirty="0" smtClean="0"/>
              <a:t>四色荧光平板凝胶测序仪：</a:t>
            </a:r>
            <a:r>
              <a:rPr lang="en-US" altLang="zh-CN" dirty="0" smtClean="0"/>
              <a:t>373</a:t>
            </a:r>
            <a:r>
              <a:rPr lang="zh-CN" altLang="en-US" dirty="0" smtClean="0"/>
              <a:t>、</a:t>
            </a:r>
            <a:r>
              <a:rPr lang="en-US" altLang="zh-CN" dirty="0" smtClean="0"/>
              <a:t>377 </a:t>
            </a:r>
          </a:p>
          <a:p>
            <a:r>
              <a:rPr lang="zh-CN" altLang="en-US" dirty="0" smtClean="0"/>
              <a:t>单道毛细管测序仪：</a:t>
            </a:r>
            <a:r>
              <a:rPr lang="en-US" altLang="zh-CN" dirty="0" smtClean="0"/>
              <a:t>310</a:t>
            </a:r>
          </a:p>
          <a:p>
            <a:r>
              <a:rPr lang="en-US" altLang="zh-CN" dirty="0" smtClean="0"/>
              <a:t>96</a:t>
            </a:r>
            <a:r>
              <a:rPr lang="zh-CN" altLang="en-US" dirty="0" smtClean="0"/>
              <a:t>道毛细管测序仪：</a:t>
            </a:r>
            <a:r>
              <a:rPr lang="en-US" altLang="zh-CN" dirty="0" smtClean="0"/>
              <a:t>3700</a:t>
            </a:r>
            <a:r>
              <a:rPr lang="zh-CN" altLang="en-US" dirty="0" smtClean="0"/>
              <a:t>、</a:t>
            </a:r>
            <a:r>
              <a:rPr lang="en-US" altLang="zh-CN" dirty="0" smtClean="0"/>
              <a:t>MegaBace1000</a:t>
            </a:r>
          </a:p>
          <a:p>
            <a:r>
              <a:rPr lang="en-US" altLang="zh-CN" dirty="0" smtClean="0"/>
              <a:t>384</a:t>
            </a:r>
            <a:r>
              <a:rPr lang="zh-CN" altLang="en-US" dirty="0" smtClean="0"/>
              <a:t>道毛细管测序仪：</a:t>
            </a:r>
            <a:r>
              <a:rPr lang="en-US" altLang="zh-CN" dirty="0" smtClean="0"/>
              <a:t>RISA-384</a:t>
            </a:r>
            <a:r>
              <a:rPr lang="zh-CN" altLang="en-US" dirty="0" smtClean="0"/>
              <a:t>、</a:t>
            </a:r>
            <a:r>
              <a:rPr lang="en-US" altLang="zh-CN" dirty="0" smtClean="0"/>
              <a:t>3730</a:t>
            </a:r>
          </a:p>
          <a:p>
            <a:endParaRPr lang="en-US" dirty="0"/>
          </a:p>
        </p:txBody>
      </p:sp>
      <p:sp>
        <p:nvSpPr>
          <p:cNvPr id="4" name="Slide Number Placeholder 3"/>
          <p:cNvSpPr>
            <a:spLocks noGrp="1"/>
          </p:cNvSpPr>
          <p:nvPr>
            <p:ph type="sldNum" sz="quarter" idx="10"/>
          </p:nvPr>
        </p:nvSpPr>
        <p:spPr/>
        <p:txBody>
          <a:bodyPr/>
          <a:lstStyle/>
          <a:p>
            <a:fld id="{F8E57450-E8D8-654F-97A6-F27B34B9785F}" type="slidenum">
              <a:rPr lang="en-US" smtClean="0"/>
              <a:pPr/>
              <a:t>9</a:t>
            </a:fld>
            <a:endParaRPr lang="en-US"/>
          </a:p>
        </p:txBody>
      </p:sp>
    </p:spTree>
    <p:extLst>
      <p:ext uri="{BB962C8B-B14F-4D97-AF65-F5344CB8AC3E}">
        <p14:creationId xmlns:p14="http://schemas.microsoft.com/office/powerpoint/2010/main" val="1520460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ASCII</a:t>
            </a:r>
            <a:r>
              <a:rPr lang="zh-CN" altLang="en-US" dirty="0" smtClean="0"/>
              <a:t> </a:t>
            </a:r>
            <a:r>
              <a:rPr lang="en-US" altLang="zh-CN" dirty="0" smtClean="0"/>
              <a:t>+</a:t>
            </a:r>
            <a:r>
              <a:rPr lang="zh-CN" altLang="en-US" dirty="0" smtClean="0"/>
              <a:t> </a:t>
            </a:r>
            <a:r>
              <a:rPr lang="en-US" altLang="zh-CN" dirty="0" smtClean="0"/>
              <a:t>33</a:t>
            </a:r>
            <a:r>
              <a:rPr lang="zh-CN" altLang="en-US" dirty="0" smtClean="0"/>
              <a:t> 是因为</a:t>
            </a:r>
            <a:r>
              <a:rPr lang="en-US" altLang="zh-CN" dirty="0" smtClean="0"/>
              <a:t>33</a:t>
            </a:r>
            <a:r>
              <a:rPr lang="zh-CN" altLang="en-US" dirty="0" smtClean="0"/>
              <a:t>是第一个可见字符的编码</a:t>
            </a:r>
            <a:endParaRPr lang="en-US" dirty="0"/>
          </a:p>
        </p:txBody>
      </p:sp>
      <p:sp>
        <p:nvSpPr>
          <p:cNvPr id="4" name="Slide Number Placeholder 3"/>
          <p:cNvSpPr>
            <a:spLocks noGrp="1"/>
          </p:cNvSpPr>
          <p:nvPr>
            <p:ph type="sldNum" sz="quarter" idx="10"/>
          </p:nvPr>
        </p:nvSpPr>
        <p:spPr/>
        <p:txBody>
          <a:bodyPr/>
          <a:lstStyle/>
          <a:p>
            <a:fld id="{507A501F-306F-FE47-9E84-132B511983A5}" type="slidenum">
              <a:rPr lang="en-US" smtClean="0"/>
              <a:t>14</a:t>
            </a:fld>
            <a:endParaRPr lang="en-US"/>
          </a:p>
        </p:txBody>
      </p:sp>
    </p:spTree>
    <p:extLst>
      <p:ext uri="{BB962C8B-B14F-4D97-AF65-F5344CB8AC3E}">
        <p14:creationId xmlns:p14="http://schemas.microsoft.com/office/powerpoint/2010/main" val="456842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7A501F-306F-FE47-9E84-132B511983A5}" type="slidenum">
              <a:rPr lang="en-US" smtClean="0"/>
              <a:t>21</a:t>
            </a:fld>
            <a:endParaRPr lang="en-US"/>
          </a:p>
        </p:txBody>
      </p:sp>
    </p:spTree>
    <p:extLst>
      <p:ext uri="{BB962C8B-B14F-4D97-AF65-F5344CB8AC3E}">
        <p14:creationId xmlns:p14="http://schemas.microsoft.com/office/powerpoint/2010/main" val="4157255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07A501F-306F-FE47-9E84-132B511983A5}" type="slidenum">
              <a:rPr lang="en-US" smtClean="0"/>
              <a:t>22</a:t>
            </a:fld>
            <a:endParaRPr lang="en-US"/>
          </a:p>
        </p:txBody>
      </p:sp>
    </p:spTree>
    <p:extLst>
      <p:ext uri="{BB962C8B-B14F-4D97-AF65-F5344CB8AC3E}">
        <p14:creationId xmlns:p14="http://schemas.microsoft.com/office/powerpoint/2010/main" val="1374241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mtClean="0"/>
              <a:t>不需要该部分</a:t>
            </a:r>
            <a:endParaRPr kumimoji="1" lang="zh-CN" altLang="en-US"/>
          </a:p>
        </p:txBody>
      </p:sp>
      <p:sp>
        <p:nvSpPr>
          <p:cNvPr id="4" name="幻灯片编号占位符 3"/>
          <p:cNvSpPr>
            <a:spLocks noGrp="1"/>
          </p:cNvSpPr>
          <p:nvPr>
            <p:ph type="sldNum" sz="quarter" idx="10"/>
          </p:nvPr>
        </p:nvSpPr>
        <p:spPr/>
        <p:txBody>
          <a:bodyPr/>
          <a:lstStyle/>
          <a:p>
            <a:fld id="{507A501F-306F-FE47-9E84-132B511983A5}" type="slidenum">
              <a:rPr lang="en-US" smtClean="0"/>
              <a:t>25</a:t>
            </a:fld>
            <a:endParaRPr lang="en-US"/>
          </a:p>
        </p:txBody>
      </p:sp>
    </p:spTree>
    <p:extLst>
      <p:ext uri="{BB962C8B-B14F-4D97-AF65-F5344CB8AC3E}">
        <p14:creationId xmlns:p14="http://schemas.microsoft.com/office/powerpoint/2010/main" val="271265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TW" altLang="en-US" dirty="0" smtClean="0"/>
              <a:t>这下面的</a:t>
            </a:r>
            <a:r>
              <a:rPr lang="zh-CN" altLang="en-US" dirty="0" smtClean="0"/>
              <a:t>这</a:t>
            </a:r>
            <a:r>
              <a:rPr lang="en-US" altLang="zh-TW" dirty="0" smtClean="0"/>
              <a:t>4</a:t>
            </a:r>
            <a:r>
              <a:rPr lang="zh-TW" altLang="en-US" dirty="0" smtClean="0"/>
              <a:t>条公式是计算出这个位点上的各个具体</a:t>
            </a:r>
            <a:r>
              <a:rPr lang="en-US" altLang="zh-TW" dirty="0" smtClean="0"/>
              <a:t>allele</a:t>
            </a:r>
            <a:r>
              <a:rPr lang="zh-TW" altLang="en-US" dirty="0" smtClean="0"/>
              <a:t>（</a:t>
            </a:r>
            <a:r>
              <a:rPr lang="en-US" altLang="zh-TW" dirty="0" smtClean="0"/>
              <a:t>A</a:t>
            </a:r>
            <a:r>
              <a:rPr lang="zh-TW" altLang="en-US" dirty="0" smtClean="0"/>
              <a:t>，</a:t>
            </a:r>
            <a:r>
              <a:rPr lang="en-US" altLang="zh-TW" dirty="0" smtClean="0"/>
              <a:t>T</a:t>
            </a:r>
            <a:r>
              <a:rPr lang="zh-TW" altLang="en-US" dirty="0" smtClean="0"/>
              <a:t>，</a:t>
            </a:r>
            <a:r>
              <a:rPr lang="en-US" altLang="zh-TW" dirty="0" smtClean="0"/>
              <a:t>C</a:t>
            </a:r>
            <a:r>
              <a:rPr lang="zh-TW" altLang="en-US" dirty="0" smtClean="0"/>
              <a:t>，</a:t>
            </a:r>
            <a:r>
              <a:rPr lang="en-US" altLang="zh-TW" dirty="0" smtClean="0"/>
              <a:t>G</a:t>
            </a:r>
            <a:r>
              <a:rPr lang="zh-TW" altLang="en-US" dirty="0" smtClean="0"/>
              <a:t>）的概率（也就是</a:t>
            </a:r>
            <a:r>
              <a:rPr lang="en-US" altLang="zh-TW" dirty="0" smtClean="0"/>
              <a:t>allele </a:t>
            </a:r>
            <a:r>
              <a:rPr lang="en-US" altLang="zh-TW" dirty="0" err="1" smtClean="0"/>
              <a:t>frequence</a:t>
            </a:r>
            <a:r>
              <a:rPr lang="zh-TW" altLang="en-US" dirty="0" smtClean="0"/>
              <a:t>）</a:t>
            </a:r>
            <a:endParaRPr lang="en-US" dirty="0" smtClean="0"/>
          </a:p>
        </p:txBody>
      </p:sp>
      <p:sp>
        <p:nvSpPr>
          <p:cNvPr id="4" name="Slide Number Placeholder 3"/>
          <p:cNvSpPr>
            <a:spLocks noGrp="1"/>
          </p:cNvSpPr>
          <p:nvPr>
            <p:ph type="sldNum" sz="quarter" idx="10"/>
          </p:nvPr>
        </p:nvSpPr>
        <p:spPr/>
        <p:txBody>
          <a:bodyPr/>
          <a:lstStyle/>
          <a:p>
            <a:fld id="{507A501F-306F-FE47-9E84-132B511983A5}" type="slidenum">
              <a:rPr lang="en-US" smtClean="0"/>
              <a:t>27</a:t>
            </a:fld>
            <a:endParaRPr lang="en-US"/>
          </a:p>
        </p:txBody>
      </p:sp>
    </p:spTree>
    <p:extLst>
      <p:ext uri="{BB962C8B-B14F-4D97-AF65-F5344CB8AC3E}">
        <p14:creationId xmlns:p14="http://schemas.microsoft.com/office/powerpoint/2010/main" val="3884347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4328421A-0EB9-CB4F-8903-5755A88A3284}" type="datetimeFigureOut">
              <a:rPr lang="en-US" smtClean="0"/>
              <a:t>4/12/17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3133283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4328421A-0EB9-CB4F-8903-5755A88A3284}" type="datetimeFigureOut">
              <a:rPr lang="en-US" smtClean="0"/>
              <a:t>4/12/17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1308832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
            <a:ext cx="2057400" cy="4064000"/>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190500"/>
            <a:ext cx="6019800" cy="4064000"/>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4328421A-0EB9-CB4F-8903-5755A88A3284}" type="datetimeFigureOut">
              <a:rPr lang="en-US" smtClean="0"/>
              <a:t>4/12/17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2133643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4328421A-0EB9-CB4F-8903-5755A88A3284}" type="datetimeFigureOut">
              <a:rPr lang="en-US" smtClean="0"/>
              <a:t>4/12/17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3544649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4328421A-0EB9-CB4F-8903-5755A88A3284}" type="datetimeFigureOut">
              <a:rPr lang="en-US" smtClean="0"/>
              <a:t>4/12/17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3019602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4328421A-0EB9-CB4F-8903-5755A88A3284}" type="datetimeFigureOut">
              <a:rPr lang="en-US" smtClean="0"/>
              <a:t>4/12/17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3605246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4328421A-0EB9-CB4F-8903-5755A88A3284}" type="datetimeFigureOut">
              <a:rPr lang="en-US" smtClean="0"/>
              <a:t>4/12/17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1461094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4328421A-0EB9-CB4F-8903-5755A88A3284}" type="datetimeFigureOut">
              <a:rPr lang="en-US" smtClean="0"/>
              <a:t>4/12/17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372685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28421A-0EB9-CB4F-8903-5755A88A3284}" type="datetimeFigureOut">
              <a:rPr lang="en-US" smtClean="0"/>
              <a:t>4/12/17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2556195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4328421A-0EB9-CB4F-8903-5755A88A3284}" type="datetimeFigureOut">
              <a:rPr lang="en-US" smtClean="0"/>
              <a:t>4/12/17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2778405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4328421A-0EB9-CB4F-8903-5755A88A3284}" type="datetimeFigureOut">
              <a:rPr lang="en-US" smtClean="0"/>
              <a:t>4/12/17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22761210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4328421A-0EB9-CB4F-8903-5755A88A3284}" type="datetimeFigureOut">
              <a:rPr lang="en-US" smtClean="0"/>
              <a:t>4/12/17</a:t>
            </a:fld>
            <a:endParaRPr lang="en-US"/>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3E0D271A-0368-FB46-806F-9D212315A507}" type="slidenum">
              <a:rPr lang="en-US" smtClean="0"/>
              <a:t>‹#›</a:t>
            </a:fld>
            <a:endParaRPr lang="en-US"/>
          </a:p>
        </p:txBody>
      </p:sp>
    </p:spTree>
    <p:extLst>
      <p:ext uri="{BB962C8B-B14F-4D97-AF65-F5344CB8AC3E}">
        <p14:creationId xmlns:p14="http://schemas.microsoft.com/office/powerpoint/2010/main" val="2849267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全基因组分析</a:t>
            </a:r>
            <a:endParaRPr lang="en-US" dirty="0"/>
          </a:p>
        </p:txBody>
      </p:sp>
      <p:sp>
        <p:nvSpPr>
          <p:cNvPr id="3" name="Subtitle 2"/>
          <p:cNvSpPr>
            <a:spLocks noGrp="1"/>
          </p:cNvSpPr>
          <p:nvPr>
            <p:ph type="subTitle" idx="1"/>
          </p:nvPr>
        </p:nvSpPr>
        <p:spPr/>
        <p:txBody>
          <a:bodyPr/>
          <a:lstStyle/>
          <a:p>
            <a:r>
              <a:rPr lang="en-US" altLang="zh-CN" dirty="0" smtClean="0"/>
              <a:t>BGI</a:t>
            </a:r>
            <a:r>
              <a:rPr lang="zh-CN" altLang="en-US" dirty="0" smtClean="0"/>
              <a:t> 黄树嘉</a:t>
            </a:r>
            <a:endParaRPr lang="en-US" dirty="0" smtClean="0"/>
          </a:p>
          <a:p>
            <a:r>
              <a:rPr lang="en-US" dirty="0" smtClean="0"/>
              <a:t>2016-04-21</a:t>
            </a:r>
            <a:endParaRPr lang="en-US" dirty="0"/>
          </a:p>
        </p:txBody>
      </p:sp>
    </p:spTree>
    <p:extLst>
      <p:ext uri="{BB962C8B-B14F-4D97-AF65-F5344CB8AC3E}">
        <p14:creationId xmlns:p14="http://schemas.microsoft.com/office/powerpoint/2010/main" val="42889701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386" name="图片 2" descr="一小时说通全测序2白-0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3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图片 3" descr="一小时说通全测序2白-0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651" y="1682143"/>
            <a:ext cx="6557046" cy="35607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1"/>
          <p:cNvSpPr/>
          <p:nvPr/>
        </p:nvSpPr>
        <p:spPr>
          <a:xfrm>
            <a:off x="0" y="5280957"/>
            <a:ext cx="9144000" cy="4721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3388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数据格式</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1065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35"/>
            <a:ext cx="8229600" cy="952500"/>
          </a:xfrm>
        </p:spPr>
        <p:txBody>
          <a:bodyPr/>
          <a:lstStyle/>
          <a:p>
            <a:r>
              <a:rPr lang="en-US" dirty="0" smtClean="0">
                <a:latin typeface="Songti SC Regular"/>
                <a:cs typeface="Songti SC Regular"/>
              </a:rPr>
              <a:t>FASTA 格式</a:t>
            </a:r>
            <a:endParaRPr lang="en-US" dirty="0">
              <a:latin typeface="Songti SC Regular"/>
              <a:cs typeface="Songti SC Regular"/>
            </a:endParaRPr>
          </a:p>
        </p:txBody>
      </p:sp>
      <p:sp>
        <p:nvSpPr>
          <p:cNvPr id="5" name="Rectangle 4"/>
          <p:cNvSpPr/>
          <p:nvPr/>
        </p:nvSpPr>
        <p:spPr>
          <a:xfrm>
            <a:off x="1549400" y="1231900"/>
            <a:ext cx="6400800" cy="1938992"/>
          </a:xfrm>
          <a:prstGeom prst="rect">
            <a:avLst/>
          </a:prstGeom>
        </p:spPr>
        <p:txBody>
          <a:bodyPr wrap="square">
            <a:spAutoFit/>
          </a:bodyPr>
          <a:lstStyle/>
          <a:p>
            <a:pPr algn="just"/>
            <a:r>
              <a:rPr lang="en-US" sz="1200" dirty="0"/>
              <a:t>&gt;MT </a:t>
            </a:r>
            <a:r>
              <a:rPr lang="en-US" sz="1200" dirty="0" smtClean="0"/>
              <a:t>      gi</a:t>
            </a:r>
            <a:r>
              <a:rPr lang="en-US" sz="1200" dirty="0"/>
              <a:t>|251831106|ref|NC_012920.1| Homo sapiens mitochondrion, complete genome</a:t>
            </a:r>
          </a:p>
          <a:p>
            <a:pPr algn="just"/>
            <a:r>
              <a:rPr lang="en-US" sz="1200" dirty="0"/>
              <a:t>GATCACAGGTCTATCACCCTATTAACCACTCACGGGAGCTCTCCATGCATTTGGTATTTTCGTCTGGGGG</a:t>
            </a:r>
          </a:p>
          <a:p>
            <a:pPr algn="just"/>
            <a:r>
              <a:rPr lang="en-US" sz="1200" dirty="0"/>
              <a:t>GTATGCACGCGATAGCATTGCGAGACGCTGGAGCCGGAGCACCCTATGTCGCAGTATCTGTCTTTGATTC</a:t>
            </a:r>
          </a:p>
          <a:p>
            <a:pPr algn="just"/>
            <a:r>
              <a:rPr lang="en-US" sz="1200" dirty="0"/>
              <a:t>CTGCCTCATCCTATTATTTATCGCACCTACGTTCAATATTACAGGCGAACATACTTACTAAAGTGTGTTA</a:t>
            </a:r>
          </a:p>
          <a:p>
            <a:pPr algn="just"/>
            <a:r>
              <a:rPr lang="en-US" sz="1200" dirty="0"/>
              <a:t>ATTAATTAATGCTTGTAGGACATAATAATAACAATTGAATGTCTGCACAGCCACTTTCCACACAGACATC</a:t>
            </a:r>
          </a:p>
          <a:p>
            <a:pPr algn="just"/>
            <a:r>
              <a:rPr lang="en-US" sz="1200" dirty="0"/>
              <a:t>ATAACAAAAAATTTCCACCAAACCCCCCCTCCCCCGCTTCTGGCCACAGCACTTAAACACATCTCTGCCA</a:t>
            </a:r>
          </a:p>
          <a:p>
            <a:pPr algn="just"/>
            <a:r>
              <a:rPr lang="en-US" sz="1200" dirty="0"/>
              <a:t>AACCCCAAAAACAAAGAACCCTAACACCAGCCTAACCAGATTTCAAATTTTATCTTTTGGCGGTATGCAC</a:t>
            </a:r>
          </a:p>
          <a:p>
            <a:pPr algn="just"/>
            <a:r>
              <a:rPr lang="en-US" sz="1200" dirty="0"/>
              <a:t>TTTTAACAGTCACCCCCCAACTAACACATTATTTTCCCCTCCCACTCCCATACTACTAATCTCATCAATA</a:t>
            </a:r>
          </a:p>
          <a:p>
            <a:pPr algn="just"/>
            <a:r>
              <a:rPr lang="en-US" sz="1200" dirty="0"/>
              <a:t>CAACCCCCGCCCATCCTACCCAGCACACACACACCGCTGCTAACCCCATACCCCGAACCAACCAAACCCC</a:t>
            </a:r>
          </a:p>
          <a:p>
            <a:pPr algn="just"/>
            <a:r>
              <a:rPr lang="en-US" sz="1200" dirty="0"/>
              <a:t>AAAGACACCCCCCACAGTTTATGTAGCTTACCTCCTCAAAGCAATACACTGAAAATGTTTAGACGGGCTC</a:t>
            </a:r>
          </a:p>
        </p:txBody>
      </p:sp>
    </p:spTree>
    <p:extLst>
      <p:ext uri="{BB962C8B-B14F-4D97-AF65-F5344CB8AC3E}">
        <p14:creationId xmlns:p14="http://schemas.microsoft.com/office/powerpoint/2010/main" val="645376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FASTQ</a:t>
            </a:r>
            <a:endParaRPr lang="en-US" dirty="0"/>
          </a:p>
        </p:txBody>
      </p:sp>
      <p:sp>
        <p:nvSpPr>
          <p:cNvPr id="10" name="Content Placeholder 9"/>
          <p:cNvSpPr>
            <a:spLocks noGrp="1"/>
          </p:cNvSpPr>
          <p:nvPr>
            <p:ph idx="1"/>
          </p:nvPr>
        </p:nvSpPr>
        <p:spPr/>
        <p:txBody>
          <a:bodyPr>
            <a:normAutofit/>
          </a:bodyPr>
          <a:lstStyle/>
          <a:p>
            <a:r>
              <a:rPr lang="en-US" sz="2400" dirty="0" err="1" smtClean="0">
                <a:latin typeface="Songti SC Regular"/>
                <a:cs typeface="Songti SC Regular"/>
              </a:rPr>
              <a:t>文本文件，每四行作为一个独立的Read单元</a:t>
            </a:r>
            <a:endParaRPr lang="en-US" sz="2400" dirty="0" smtClean="0">
              <a:latin typeface="Songti SC Regular"/>
              <a:cs typeface="Songti SC Regular"/>
            </a:endParaRPr>
          </a:p>
          <a:p>
            <a:pPr lvl="1"/>
            <a:r>
              <a:rPr lang="zh-CN" altLang="en-US" sz="2000" dirty="0" smtClean="0">
                <a:latin typeface="Songti SC Regular"/>
                <a:cs typeface="Songti SC Regular"/>
              </a:rPr>
              <a:t>第一行：序列标识以及相关</a:t>
            </a:r>
            <a:r>
              <a:rPr lang="zh-CN" altLang="en-US" sz="2000" dirty="0">
                <a:latin typeface="Songti SC Regular"/>
                <a:cs typeface="Songti SC Regular"/>
              </a:rPr>
              <a:t>的描述信息，以‘</a:t>
            </a:r>
            <a:r>
              <a:rPr lang="en-US" altLang="zh-CN" sz="2000" dirty="0">
                <a:latin typeface="Songti SC Regular"/>
                <a:cs typeface="Songti SC Regular"/>
              </a:rPr>
              <a:t>@’</a:t>
            </a:r>
            <a:r>
              <a:rPr lang="zh-CN" altLang="en-US" sz="2000" dirty="0">
                <a:latin typeface="Songti SC Regular"/>
                <a:cs typeface="Songti SC Regular"/>
              </a:rPr>
              <a:t>开头，是每一个序列的唯一标识</a:t>
            </a:r>
            <a:r>
              <a:rPr lang="zh-CN" altLang="en-US" sz="2000" dirty="0" smtClean="0">
                <a:latin typeface="Songti SC Regular"/>
                <a:cs typeface="Songti SC Regular"/>
              </a:rPr>
              <a:t>符；</a:t>
            </a:r>
            <a:endParaRPr lang="en-US" altLang="zh-CN" sz="2000" dirty="0" smtClean="0">
              <a:latin typeface="Songti SC Regular"/>
              <a:cs typeface="Songti SC Regular"/>
            </a:endParaRPr>
          </a:p>
          <a:p>
            <a:pPr lvl="1"/>
            <a:r>
              <a:rPr lang="zh-CN" altLang="en-US" sz="2000" dirty="0" smtClean="0">
                <a:latin typeface="Songti SC Regular"/>
                <a:cs typeface="Songti SC Regular"/>
              </a:rPr>
              <a:t>第二行：测序</a:t>
            </a:r>
            <a:r>
              <a:rPr lang="zh-CN" altLang="en-US" sz="2000" dirty="0">
                <a:latin typeface="Songti SC Regular"/>
                <a:cs typeface="Songti SC Regular"/>
              </a:rPr>
              <a:t>序列，由</a:t>
            </a:r>
            <a:r>
              <a:rPr lang="en-US" altLang="zh-CN" sz="2000" dirty="0">
                <a:latin typeface="Songti SC Regular"/>
                <a:cs typeface="Songti SC Regular"/>
              </a:rPr>
              <a:t>A</a:t>
            </a:r>
            <a:r>
              <a:rPr lang="zh-CN" altLang="en-US" sz="2000" dirty="0">
                <a:latin typeface="Songti SC Regular"/>
                <a:cs typeface="Songti SC Regular"/>
              </a:rPr>
              <a:t>，</a:t>
            </a:r>
            <a:r>
              <a:rPr lang="en-US" altLang="zh-CN" sz="2000" dirty="0">
                <a:latin typeface="Songti SC Regular"/>
                <a:cs typeface="Songti SC Regular"/>
              </a:rPr>
              <a:t>C</a:t>
            </a:r>
            <a:r>
              <a:rPr lang="zh-CN" altLang="en-US" sz="2000" dirty="0">
                <a:latin typeface="Songti SC Regular"/>
                <a:cs typeface="Songti SC Regular"/>
              </a:rPr>
              <a:t>，</a:t>
            </a:r>
            <a:r>
              <a:rPr lang="en-US" altLang="zh-CN" sz="2000" dirty="0">
                <a:latin typeface="Songti SC Regular"/>
                <a:cs typeface="Songti SC Regular"/>
              </a:rPr>
              <a:t>G</a:t>
            </a:r>
            <a:r>
              <a:rPr lang="zh-CN" altLang="en-US" sz="2000" dirty="0">
                <a:latin typeface="Songti SC Regular"/>
                <a:cs typeface="Songti SC Regular"/>
              </a:rPr>
              <a:t>，</a:t>
            </a:r>
            <a:r>
              <a:rPr lang="en-US" altLang="zh-CN" sz="2000" dirty="0">
                <a:latin typeface="Songti SC Regular"/>
                <a:cs typeface="Songti SC Regular"/>
              </a:rPr>
              <a:t>T</a:t>
            </a:r>
            <a:r>
              <a:rPr lang="zh-CN" altLang="en-US" sz="2000" dirty="0">
                <a:latin typeface="Songti SC Regular"/>
                <a:cs typeface="Songti SC Regular"/>
              </a:rPr>
              <a:t>和</a:t>
            </a:r>
            <a:r>
              <a:rPr lang="en-US" altLang="zh-CN" sz="2000" dirty="0">
                <a:latin typeface="Songti SC Regular"/>
                <a:cs typeface="Songti SC Regular"/>
              </a:rPr>
              <a:t>N</a:t>
            </a:r>
            <a:r>
              <a:rPr lang="zh-CN" altLang="en-US" sz="2000" dirty="0">
                <a:latin typeface="Songti SC Regular"/>
                <a:cs typeface="Songti SC Regular"/>
              </a:rPr>
              <a:t>构</a:t>
            </a:r>
            <a:r>
              <a:rPr lang="zh-CN" altLang="en-US" sz="2000" dirty="0" smtClean="0">
                <a:latin typeface="Songti SC Regular"/>
                <a:cs typeface="Songti SC Regular"/>
              </a:rPr>
              <a:t>成；</a:t>
            </a:r>
            <a:endParaRPr lang="en-US" altLang="zh-CN" sz="2000" dirty="0" smtClean="0">
              <a:latin typeface="Songti SC Regular"/>
              <a:cs typeface="Songti SC Regular"/>
            </a:endParaRPr>
          </a:p>
          <a:p>
            <a:pPr lvl="1"/>
            <a:r>
              <a:rPr lang="zh-CN" altLang="en-US" sz="2000" dirty="0" smtClean="0">
                <a:latin typeface="Songti SC Regular"/>
                <a:cs typeface="Songti SC Regular"/>
              </a:rPr>
              <a:t>第三行：</a:t>
            </a:r>
            <a:r>
              <a:rPr lang="en-US" altLang="zh-CN" sz="2000" dirty="0" smtClean="0">
                <a:latin typeface="Songti SC Regular"/>
                <a:cs typeface="Songti SC Regular"/>
              </a:rPr>
              <a:t>『+』</a:t>
            </a:r>
            <a:r>
              <a:rPr lang="zh-CN" altLang="en-US" sz="2000" dirty="0" smtClean="0">
                <a:latin typeface="Songti SC Regular"/>
                <a:cs typeface="Songti SC Regular"/>
              </a:rPr>
              <a:t>开头，后面是序列标示</a:t>
            </a:r>
            <a:r>
              <a:rPr lang="zh-CN" altLang="en-US" sz="2000" dirty="0">
                <a:latin typeface="Songti SC Regular"/>
                <a:cs typeface="Songti SC Regular"/>
              </a:rPr>
              <a:t>符、描述信息，或者什么也</a:t>
            </a:r>
            <a:r>
              <a:rPr lang="zh-CN" altLang="en-US" sz="2000" dirty="0" smtClean="0">
                <a:latin typeface="Songti SC Regular"/>
                <a:cs typeface="Songti SC Regular"/>
              </a:rPr>
              <a:t>不加；</a:t>
            </a:r>
            <a:endParaRPr lang="en-US" altLang="zh-CN" sz="2000" dirty="0">
              <a:latin typeface="Songti SC Regular"/>
              <a:cs typeface="Songti SC Regular"/>
            </a:endParaRPr>
          </a:p>
          <a:p>
            <a:pPr lvl="1"/>
            <a:r>
              <a:rPr lang="zh-CN" altLang="en-US" sz="2000" dirty="0" smtClean="0">
                <a:latin typeface="Songti SC Regular"/>
                <a:cs typeface="Songti SC Regular"/>
              </a:rPr>
              <a:t>第四行：序列质量信息（</a:t>
            </a:r>
            <a:r>
              <a:rPr lang="en-US" altLang="zh-CN" sz="2000" dirty="0" smtClean="0">
                <a:latin typeface="Songti SC Regular"/>
                <a:cs typeface="Songti SC Regular"/>
              </a:rPr>
              <a:t>ASCII-33</a:t>
            </a:r>
            <a:r>
              <a:rPr lang="zh-CN" altLang="en-US" sz="2000" dirty="0" smtClean="0">
                <a:latin typeface="Songti SC Regular"/>
                <a:cs typeface="Songti SC Regular"/>
              </a:rPr>
              <a:t> </a:t>
            </a:r>
            <a:r>
              <a:rPr lang="en-US" altLang="zh-CN" sz="2000" dirty="0" err="1" smtClean="0">
                <a:latin typeface="Songti SC Regular"/>
                <a:cs typeface="Songti SC Regular"/>
              </a:rPr>
              <a:t>Phred</a:t>
            </a:r>
            <a:r>
              <a:rPr lang="zh-CN" altLang="en-US" sz="2000" dirty="0" smtClean="0">
                <a:latin typeface="Songti SC Regular"/>
                <a:cs typeface="Songti SC Regular"/>
              </a:rPr>
              <a:t> </a:t>
            </a:r>
            <a:r>
              <a:rPr lang="en-US" altLang="zh-CN" sz="2000" dirty="0" smtClean="0">
                <a:latin typeface="Songti SC Regular"/>
                <a:cs typeface="Songti SC Regular"/>
              </a:rPr>
              <a:t>scale</a:t>
            </a:r>
            <a:r>
              <a:rPr lang="zh-CN" altLang="en-US" sz="2000" dirty="0" smtClean="0">
                <a:latin typeface="Songti SC Regular"/>
                <a:cs typeface="Songti SC Regular"/>
              </a:rPr>
              <a:t> </a:t>
            </a:r>
            <a:r>
              <a:rPr lang="en-US" altLang="zh-CN" sz="2000" dirty="0" smtClean="0">
                <a:latin typeface="Songti SC Regular"/>
                <a:cs typeface="Songti SC Regular"/>
              </a:rPr>
              <a:t>Q</a:t>
            </a:r>
            <a:r>
              <a:rPr lang="zh-CN" altLang="en-US" sz="2000" dirty="0" smtClean="0">
                <a:latin typeface="Songti SC Regular"/>
                <a:cs typeface="Songti SC Regular"/>
              </a:rPr>
              <a:t>）</a:t>
            </a:r>
            <a:endParaRPr lang="en-US" sz="2400" dirty="0" smtClean="0">
              <a:latin typeface="Songti SC Regular"/>
              <a:cs typeface="Songti SC Regular"/>
            </a:endParaRPr>
          </a:p>
          <a:p>
            <a:r>
              <a:rPr lang="zh-CN" altLang="en-US" sz="2400" dirty="0" smtClean="0">
                <a:latin typeface="Songti SC Regular"/>
                <a:cs typeface="Songti SC Regular"/>
              </a:rPr>
              <a:t>例如：</a:t>
            </a:r>
            <a:endParaRPr lang="en-US" sz="2400" dirty="0">
              <a:latin typeface="Songti SC Regular"/>
              <a:cs typeface="Songti SC Regular"/>
            </a:endParaRPr>
          </a:p>
        </p:txBody>
      </p:sp>
      <p:sp>
        <p:nvSpPr>
          <p:cNvPr id="13" name="Rectangle 12"/>
          <p:cNvSpPr/>
          <p:nvPr/>
        </p:nvSpPr>
        <p:spPr>
          <a:xfrm>
            <a:off x="774700" y="4297403"/>
            <a:ext cx="5041900" cy="1200329"/>
          </a:xfrm>
          <a:prstGeom prst="rect">
            <a:avLst/>
          </a:prstGeom>
          <a:solidFill>
            <a:schemeClr val="bg1">
              <a:lumMod val="95000"/>
            </a:schemeClr>
          </a:solidFill>
        </p:spPr>
        <p:txBody>
          <a:bodyPr wrap="square">
            <a:spAutoFit/>
          </a:bodyPr>
          <a:lstStyle/>
          <a:p>
            <a:r>
              <a:rPr lang="en-US" dirty="0" smtClean="0"/>
              <a:t>@HSQ1004</a:t>
            </a:r>
            <a:r>
              <a:rPr lang="en-US" dirty="0"/>
              <a:t>:134:C0D8DACXX:1:1104:3874:86238/1</a:t>
            </a:r>
          </a:p>
          <a:p>
            <a:r>
              <a:rPr lang="en-US" dirty="0" smtClean="0"/>
              <a:t>GGTTCCTACTTCAGGGTCATAAAGCCTAAAT</a:t>
            </a:r>
            <a:endParaRPr lang="en-US" dirty="0"/>
          </a:p>
          <a:p>
            <a:r>
              <a:rPr lang="en-US" dirty="0"/>
              <a:t>+</a:t>
            </a:r>
          </a:p>
          <a:p>
            <a:r>
              <a:rPr lang="en-US" dirty="0"/>
              <a:t>CC@</a:t>
            </a:r>
            <a:r>
              <a:rPr lang="en-US" dirty="0" smtClean="0"/>
              <a:t>FFFFFHHHHHJJJFHIIJJJJJJIHJIIJJJJJJJJIIG</a:t>
            </a:r>
            <a:endParaRPr lang="en-US" dirty="0"/>
          </a:p>
        </p:txBody>
      </p:sp>
    </p:spTree>
    <p:extLst>
      <p:ext uri="{BB962C8B-B14F-4D97-AF65-F5344CB8AC3E}">
        <p14:creationId xmlns:p14="http://schemas.microsoft.com/office/powerpoint/2010/main" val="30574977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err="1" smtClean="0"/>
              <a:t>Phred</a:t>
            </a:r>
            <a:r>
              <a:rPr lang="en-US" sz="3200" dirty="0" smtClean="0"/>
              <a:t> scale</a:t>
            </a:r>
            <a:endParaRPr lang="en-US" sz="3200" dirty="0"/>
          </a:p>
        </p:txBody>
      </p:sp>
      <p:sp>
        <p:nvSpPr>
          <p:cNvPr id="5" name="Content Placeholder 4"/>
          <p:cNvSpPr>
            <a:spLocks noGrp="1"/>
          </p:cNvSpPr>
          <p:nvPr>
            <p:ph idx="1"/>
          </p:nvPr>
        </p:nvSpPr>
        <p:spPr/>
        <p:txBody>
          <a:bodyPr>
            <a:normAutofit/>
          </a:bodyPr>
          <a:lstStyle/>
          <a:p>
            <a:r>
              <a:rPr lang="en-US" sz="2800" i="1" dirty="0" err="1" smtClean="0"/>
              <a:t>phred</a:t>
            </a:r>
            <a:r>
              <a:rPr lang="en-US" sz="2800" i="1" dirty="0" smtClean="0"/>
              <a:t> </a:t>
            </a:r>
            <a:r>
              <a:rPr lang="en-US" sz="2800" i="1" dirty="0"/>
              <a:t>scale=-</a:t>
            </a:r>
            <a:r>
              <a:rPr lang="en-US" sz="2800" i="1" dirty="0" smtClean="0"/>
              <a:t>10×log10</a:t>
            </a:r>
            <a:r>
              <a:rPr lang="en-US" sz="2800" i="1" dirty="0"/>
              <a:t>(</a:t>
            </a:r>
            <a:r>
              <a:rPr lang="en-US" sz="2800" i="1" dirty="0" err="1"/>
              <a:t>ε</a:t>
            </a:r>
            <a:r>
              <a:rPr lang="en-US" sz="2800" i="1" dirty="0"/>
              <a:t>)</a:t>
            </a:r>
            <a:endParaRPr lang="en-US" sz="2800" dirty="0"/>
          </a:p>
          <a:p>
            <a:r>
              <a:rPr lang="zh-CN" altLang="en-US" sz="2800" dirty="0"/>
              <a:t>例子：</a:t>
            </a:r>
            <a:endParaRPr lang="en-US" altLang="zh-CN" sz="2800" dirty="0"/>
          </a:p>
          <a:p>
            <a:pPr lvl="1"/>
            <a:r>
              <a:rPr lang="zh-CN" altLang="zh-CN" dirty="0">
                <a:latin typeface="Arial"/>
                <a:cs typeface="Arial"/>
              </a:rPr>
              <a:t>9</a:t>
            </a:r>
            <a:r>
              <a:rPr lang="en-US" altLang="zh-CN" dirty="0">
                <a:latin typeface="Arial"/>
                <a:cs typeface="Arial"/>
              </a:rPr>
              <a:t>0%</a:t>
            </a:r>
            <a:r>
              <a:rPr lang="zh-CN" altLang="en-US" dirty="0">
                <a:latin typeface="Arial"/>
                <a:cs typeface="Arial"/>
              </a:rPr>
              <a:t>置信度（</a:t>
            </a:r>
            <a:r>
              <a:rPr lang="en-US" altLang="zh-CN" dirty="0">
                <a:latin typeface="Arial"/>
                <a:cs typeface="Arial"/>
              </a:rPr>
              <a:t>10%</a:t>
            </a:r>
            <a:r>
              <a:rPr lang="zh-CN" altLang="en-US" dirty="0">
                <a:latin typeface="Arial"/>
                <a:cs typeface="Arial"/>
              </a:rPr>
              <a:t> </a:t>
            </a:r>
            <a:r>
              <a:rPr lang="en-US" altLang="zh-CN" dirty="0">
                <a:latin typeface="Arial"/>
                <a:cs typeface="Arial"/>
              </a:rPr>
              <a:t>error</a:t>
            </a:r>
            <a:r>
              <a:rPr lang="zh-CN" altLang="en-US" dirty="0">
                <a:latin typeface="Arial"/>
                <a:cs typeface="Arial"/>
              </a:rPr>
              <a:t> </a:t>
            </a:r>
            <a:r>
              <a:rPr lang="en-US" altLang="zh-CN" dirty="0">
                <a:latin typeface="Arial"/>
                <a:cs typeface="Arial"/>
              </a:rPr>
              <a:t>rate</a:t>
            </a:r>
            <a:r>
              <a:rPr lang="zh-CN" altLang="en-US" dirty="0">
                <a:latin typeface="Arial"/>
                <a:cs typeface="Arial"/>
              </a:rPr>
              <a:t>）</a:t>
            </a:r>
            <a:r>
              <a:rPr lang="en-US" altLang="zh-CN" dirty="0">
                <a:latin typeface="Arial"/>
                <a:cs typeface="Arial"/>
              </a:rPr>
              <a:t>=Q10</a:t>
            </a:r>
          </a:p>
          <a:p>
            <a:pPr lvl="1"/>
            <a:r>
              <a:rPr lang="zh-CN" altLang="zh-CN" dirty="0">
                <a:latin typeface="Arial"/>
                <a:cs typeface="Arial"/>
              </a:rPr>
              <a:t>99</a:t>
            </a:r>
            <a:r>
              <a:rPr lang="en-US" altLang="zh-CN" dirty="0">
                <a:latin typeface="Arial"/>
                <a:cs typeface="Arial"/>
              </a:rPr>
              <a:t>%</a:t>
            </a:r>
            <a:r>
              <a:rPr lang="zh-CN" altLang="en-US" dirty="0">
                <a:latin typeface="Arial"/>
                <a:cs typeface="Arial"/>
              </a:rPr>
              <a:t>置信度（</a:t>
            </a:r>
            <a:r>
              <a:rPr lang="en-US" altLang="zh-CN" dirty="0">
                <a:latin typeface="Arial"/>
                <a:cs typeface="Arial"/>
              </a:rPr>
              <a:t>1%</a:t>
            </a:r>
            <a:r>
              <a:rPr lang="zh-CN" altLang="en-US" dirty="0">
                <a:latin typeface="Arial"/>
                <a:cs typeface="Arial"/>
              </a:rPr>
              <a:t> </a:t>
            </a:r>
            <a:r>
              <a:rPr lang="en-US" altLang="zh-CN" dirty="0">
                <a:latin typeface="Arial"/>
                <a:cs typeface="Arial"/>
              </a:rPr>
              <a:t>error</a:t>
            </a:r>
            <a:r>
              <a:rPr lang="zh-CN" altLang="en-US" dirty="0">
                <a:latin typeface="Arial"/>
                <a:cs typeface="Arial"/>
              </a:rPr>
              <a:t> </a:t>
            </a:r>
            <a:r>
              <a:rPr lang="en-US" altLang="zh-CN" dirty="0">
                <a:latin typeface="Arial"/>
                <a:cs typeface="Arial"/>
              </a:rPr>
              <a:t>rate</a:t>
            </a:r>
            <a:r>
              <a:rPr lang="zh-CN" altLang="en-US" dirty="0">
                <a:latin typeface="Arial"/>
                <a:cs typeface="Arial"/>
              </a:rPr>
              <a:t>）</a:t>
            </a:r>
            <a:r>
              <a:rPr lang="en-US" altLang="zh-CN" dirty="0">
                <a:latin typeface="Arial"/>
                <a:cs typeface="Arial"/>
              </a:rPr>
              <a:t>=Q20</a:t>
            </a:r>
          </a:p>
          <a:p>
            <a:pPr lvl="1"/>
            <a:r>
              <a:rPr lang="zh-CN" altLang="zh-CN" dirty="0">
                <a:latin typeface="Arial"/>
                <a:cs typeface="Arial"/>
              </a:rPr>
              <a:t>99</a:t>
            </a:r>
            <a:r>
              <a:rPr lang="en-US" altLang="zh-CN" dirty="0">
                <a:latin typeface="Arial"/>
                <a:cs typeface="Arial"/>
              </a:rPr>
              <a:t>.9%</a:t>
            </a:r>
            <a:r>
              <a:rPr lang="zh-CN" altLang="en-US" dirty="0">
                <a:latin typeface="Arial"/>
                <a:cs typeface="Arial"/>
              </a:rPr>
              <a:t>置信度</a:t>
            </a:r>
            <a:r>
              <a:rPr lang="zh-CN" altLang="en-US" dirty="0" smtClean="0">
                <a:latin typeface="Arial"/>
                <a:cs typeface="Arial"/>
              </a:rPr>
              <a:t>（</a:t>
            </a:r>
            <a:r>
              <a:rPr lang="en-US" altLang="zh-CN" dirty="0" smtClean="0">
                <a:latin typeface="Arial"/>
                <a:cs typeface="Arial"/>
              </a:rPr>
              <a:t>0.1</a:t>
            </a:r>
            <a:r>
              <a:rPr lang="en-US" altLang="zh-CN" dirty="0">
                <a:latin typeface="Arial"/>
                <a:cs typeface="Arial"/>
              </a:rPr>
              <a:t>%</a:t>
            </a:r>
            <a:r>
              <a:rPr lang="zh-CN" altLang="en-US" dirty="0">
                <a:latin typeface="Arial"/>
                <a:cs typeface="Arial"/>
              </a:rPr>
              <a:t> </a:t>
            </a:r>
            <a:r>
              <a:rPr lang="en-US" altLang="zh-CN" dirty="0">
                <a:latin typeface="Arial"/>
                <a:cs typeface="Arial"/>
              </a:rPr>
              <a:t>error</a:t>
            </a:r>
            <a:r>
              <a:rPr lang="zh-CN" altLang="en-US" dirty="0">
                <a:latin typeface="Arial"/>
                <a:cs typeface="Arial"/>
              </a:rPr>
              <a:t> </a:t>
            </a:r>
            <a:r>
              <a:rPr lang="en-US" altLang="zh-CN" dirty="0">
                <a:latin typeface="Arial"/>
                <a:cs typeface="Arial"/>
              </a:rPr>
              <a:t>rate</a:t>
            </a:r>
            <a:r>
              <a:rPr lang="zh-CN" altLang="en-US" dirty="0">
                <a:latin typeface="Arial"/>
                <a:cs typeface="Arial"/>
              </a:rPr>
              <a:t>）</a:t>
            </a:r>
            <a:r>
              <a:rPr lang="en-US" altLang="zh-CN" dirty="0">
                <a:latin typeface="Arial"/>
                <a:cs typeface="Arial"/>
              </a:rPr>
              <a:t>=Q30</a:t>
            </a:r>
            <a:endParaRPr lang="en-US" altLang="zh-CN" dirty="0" smtClean="0"/>
          </a:p>
          <a:p>
            <a:r>
              <a:rPr lang="en-US" altLang="zh-CN" sz="2800" dirty="0" smtClean="0">
                <a:latin typeface="Arial"/>
                <a:cs typeface="Arial"/>
              </a:rPr>
              <a:t>SAM</a:t>
            </a:r>
            <a:r>
              <a:rPr lang="zh-CN" altLang="en-US" sz="2800" dirty="0" smtClean="0">
                <a:latin typeface="Arial"/>
                <a:cs typeface="Arial"/>
              </a:rPr>
              <a:t>/</a:t>
            </a:r>
            <a:r>
              <a:rPr lang="en-US" altLang="zh-CN" sz="2800" dirty="0" smtClean="0">
                <a:latin typeface="Arial"/>
                <a:cs typeface="Arial"/>
              </a:rPr>
              <a:t>BAM</a:t>
            </a:r>
            <a:r>
              <a:rPr lang="zh-CN" altLang="en-US" sz="2800" dirty="0" smtClean="0">
                <a:latin typeface="Arial"/>
                <a:cs typeface="Arial"/>
              </a:rPr>
              <a:t>比对结果也是</a:t>
            </a:r>
            <a:r>
              <a:rPr lang="en-US" altLang="zh-CN" sz="2800" dirty="0" smtClean="0">
                <a:latin typeface="Arial"/>
                <a:cs typeface="Arial"/>
              </a:rPr>
              <a:t>ASCII</a:t>
            </a:r>
            <a:r>
              <a:rPr lang="zh-CN" altLang="en-US" sz="2800" dirty="0" smtClean="0">
                <a:latin typeface="Arial"/>
                <a:cs typeface="Arial"/>
              </a:rPr>
              <a:t> </a:t>
            </a:r>
            <a:r>
              <a:rPr lang="en-US" altLang="zh-CN" sz="2800" dirty="0" smtClean="0">
                <a:latin typeface="Arial"/>
                <a:cs typeface="Arial"/>
              </a:rPr>
              <a:t>33</a:t>
            </a:r>
            <a:r>
              <a:rPr lang="zh-CN" altLang="en-US" sz="2800" dirty="0" smtClean="0">
                <a:latin typeface="Arial"/>
                <a:cs typeface="Arial"/>
              </a:rPr>
              <a:t>体系</a:t>
            </a:r>
            <a:endParaRPr lang="en-US" altLang="zh-CN" sz="2800" dirty="0" smtClean="0">
              <a:latin typeface="Arial"/>
              <a:cs typeface="Arial"/>
            </a:endParaRPr>
          </a:p>
          <a:p>
            <a:pPr marL="457200" lvl="1" indent="0">
              <a:buNone/>
            </a:pPr>
            <a:endParaRPr lang="en-US" dirty="0">
              <a:latin typeface="Arial"/>
              <a:cs typeface="Arial"/>
            </a:endParaRPr>
          </a:p>
        </p:txBody>
      </p:sp>
    </p:spTree>
    <p:extLst>
      <p:ext uri="{BB962C8B-B14F-4D97-AF65-F5344CB8AC3E}">
        <p14:creationId xmlns:p14="http://schemas.microsoft.com/office/powerpoint/2010/main" val="2663805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7100" y="1041400"/>
            <a:ext cx="5551231" cy="4508500"/>
          </a:xfrm>
          <a:prstGeom prst="rect">
            <a:avLst/>
          </a:prstGeom>
        </p:spPr>
      </p:pic>
      <p:sp>
        <p:nvSpPr>
          <p:cNvPr id="5" name="Title 3"/>
          <p:cNvSpPr txBox="1">
            <a:spLocks/>
          </p:cNvSpPr>
          <p:nvPr/>
        </p:nvSpPr>
        <p:spPr>
          <a:xfrm>
            <a:off x="457200" y="228865"/>
            <a:ext cx="8229600" cy="62203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err="1" smtClean="0"/>
              <a:t>Phred</a:t>
            </a:r>
            <a:r>
              <a:rPr lang="en-US" sz="3200" dirty="0" smtClean="0"/>
              <a:t> </a:t>
            </a:r>
            <a:r>
              <a:rPr lang="en-US" altLang="zh-CN" sz="3200" dirty="0" smtClean="0"/>
              <a:t>value</a:t>
            </a:r>
            <a:r>
              <a:rPr lang="zh-CN" altLang="en-US" sz="3200" dirty="0" smtClean="0"/>
              <a:t>分值分布图</a:t>
            </a:r>
            <a:endParaRPr lang="en-US" sz="3200" dirty="0"/>
          </a:p>
        </p:txBody>
      </p:sp>
    </p:spTree>
    <p:extLst>
      <p:ext uri="{BB962C8B-B14F-4D97-AF65-F5344CB8AC3E}">
        <p14:creationId xmlns:p14="http://schemas.microsoft.com/office/powerpoint/2010/main" val="1825609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06600"/>
            <a:ext cx="9144000" cy="1692958"/>
          </a:xfrm>
          <a:prstGeom prst="rect">
            <a:avLst/>
          </a:prstGeom>
        </p:spPr>
      </p:pic>
      <p:sp>
        <p:nvSpPr>
          <p:cNvPr id="3" name="Title 2"/>
          <p:cNvSpPr>
            <a:spLocks noGrp="1"/>
          </p:cNvSpPr>
          <p:nvPr>
            <p:ph type="title"/>
          </p:nvPr>
        </p:nvSpPr>
        <p:spPr/>
        <p:txBody>
          <a:bodyPr>
            <a:normAutofit/>
          </a:bodyPr>
          <a:lstStyle/>
          <a:p>
            <a:r>
              <a:rPr lang="en-US" altLang="zh-CN" sz="3200" dirty="0" smtClean="0">
                <a:latin typeface="Songti SC Regular"/>
                <a:cs typeface="Songti SC Regular"/>
              </a:rPr>
              <a:t>SAM/</a:t>
            </a:r>
            <a:r>
              <a:rPr lang="en-US" sz="3200" dirty="0" err="1" smtClean="0">
                <a:latin typeface="Songti SC Regular"/>
                <a:cs typeface="Songti SC Regular"/>
              </a:rPr>
              <a:t>BAM文件</a:t>
            </a:r>
            <a:endParaRPr lang="en-US" sz="3200" dirty="0">
              <a:latin typeface="Songti SC Regular"/>
              <a:cs typeface="Songti SC Regular"/>
            </a:endParaRPr>
          </a:p>
        </p:txBody>
      </p:sp>
    </p:spTree>
    <p:extLst>
      <p:ext uri="{BB962C8B-B14F-4D97-AF65-F5344CB8AC3E}">
        <p14:creationId xmlns:p14="http://schemas.microsoft.com/office/powerpoint/2010/main" val="2552082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2700"/>
            <a:ext cx="9144000" cy="5279973"/>
          </a:xfrm>
          <a:prstGeom prst="rect">
            <a:avLst/>
          </a:prstGeom>
        </p:spPr>
      </p:pic>
      <p:sp>
        <p:nvSpPr>
          <p:cNvPr id="4" name="Rectangle 3"/>
          <p:cNvSpPr/>
          <p:nvPr/>
        </p:nvSpPr>
        <p:spPr>
          <a:xfrm>
            <a:off x="107037" y="5438001"/>
            <a:ext cx="2890535" cy="276999"/>
          </a:xfrm>
          <a:prstGeom prst="rect">
            <a:avLst/>
          </a:prstGeom>
        </p:spPr>
        <p:txBody>
          <a:bodyPr wrap="none">
            <a:spAutoFit/>
          </a:bodyPr>
          <a:lstStyle/>
          <a:p>
            <a:r>
              <a:rPr lang="en-US" baseline="30000" dirty="0" smtClean="0">
                <a:solidFill>
                  <a:schemeClr val="accent5">
                    <a:lumMod val="75000"/>
                  </a:schemeClr>
                </a:solidFill>
              </a:rPr>
              <a:t>http</a:t>
            </a:r>
            <a:r>
              <a:rPr lang="en-US" baseline="30000" dirty="0">
                <a:solidFill>
                  <a:schemeClr val="accent5">
                    <a:lumMod val="75000"/>
                  </a:schemeClr>
                </a:solidFill>
              </a:rPr>
              <a:t>://</a:t>
            </a:r>
            <a:r>
              <a:rPr lang="en-US" baseline="30000" dirty="0" err="1">
                <a:solidFill>
                  <a:schemeClr val="accent5">
                    <a:lumMod val="75000"/>
                  </a:schemeClr>
                </a:solidFill>
              </a:rPr>
              <a:t>samtools.sourceforge.net</a:t>
            </a:r>
            <a:r>
              <a:rPr lang="en-US" baseline="30000" dirty="0">
                <a:solidFill>
                  <a:schemeClr val="accent5">
                    <a:lumMod val="75000"/>
                  </a:schemeClr>
                </a:solidFill>
              </a:rPr>
              <a:t>/SAM1.pdf</a:t>
            </a:r>
            <a:endParaRPr lang="en-US" dirty="0">
              <a:solidFill>
                <a:schemeClr val="accent5">
                  <a:lumMod val="75000"/>
                </a:schemeClr>
              </a:solidFill>
            </a:endParaRPr>
          </a:p>
        </p:txBody>
      </p:sp>
    </p:spTree>
    <p:extLst>
      <p:ext uri="{BB962C8B-B14F-4D97-AF65-F5344CB8AC3E}">
        <p14:creationId xmlns:p14="http://schemas.microsoft.com/office/powerpoint/2010/main" val="2376252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630155"/>
            <a:ext cx="9144000" cy="5046745"/>
          </a:xfrm>
          <a:prstGeom prst="rect">
            <a:avLst/>
          </a:prstGeom>
        </p:spPr>
      </p:pic>
      <p:sp>
        <p:nvSpPr>
          <p:cNvPr id="4" name="Rectangle 3"/>
          <p:cNvSpPr/>
          <p:nvPr/>
        </p:nvSpPr>
        <p:spPr>
          <a:xfrm>
            <a:off x="635000" y="5438001"/>
            <a:ext cx="6985000" cy="276999"/>
          </a:xfrm>
          <a:prstGeom prst="rect">
            <a:avLst/>
          </a:prstGeom>
        </p:spPr>
        <p:txBody>
          <a:bodyPr wrap="square">
            <a:spAutoFit/>
          </a:bodyPr>
          <a:lstStyle/>
          <a:p>
            <a:r>
              <a:rPr lang="en-US" baseline="30000" dirty="0">
                <a:solidFill>
                  <a:srgbClr val="31859C"/>
                </a:solidFill>
              </a:rPr>
              <a:t>www.1000genomes.org/wiki/Analysis/Variant Call Format/vcf-variant-call-format-version-41</a:t>
            </a:r>
            <a:endParaRPr lang="en-US" dirty="0">
              <a:solidFill>
                <a:srgbClr val="31859C"/>
              </a:solidFill>
            </a:endParaRPr>
          </a:p>
        </p:txBody>
      </p:sp>
      <p:sp>
        <p:nvSpPr>
          <p:cNvPr id="5" name="Title 4"/>
          <p:cNvSpPr>
            <a:spLocks noGrp="1"/>
          </p:cNvSpPr>
          <p:nvPr>
            <p:ph type="title"/>
          </p:nvPr>
        </p:nvSpPr>
        <p:spPr>
          <a:xfrm>
            <a:off x="457200" y="25665"/>
            <a:ext cx="8229600" cy="952500"/>
          </a:xfrm>
        </p:spPr>
        <p:txBody>
          <a:bodyPr/>
          <a:lstStyle/>
          <a:p>
            <a:r>
              <a:rPr lang="en-US" dirty="0" smtClean="0"/>
              <a:t>VCF</a:t>
            </a:r>
            <a:r>
              <a:rPr lang="zh-CN" altLang="en-US" dirty="0" smtClean="0"/>
              <a:t> 文件格式</a:t>
            </a:r>
            <a:endParaRPr lang="en-US" dirty="0"/>
          </a:p>
        </p:txBody>
      </p:sp>
    </p:spTree>
    <p:extLst>
      <p:ext uri="{BB962C8B-B14F-4D97-AF65-F5344CB8AC3E}">
        <p14:creationId xmlns:p14="http://schemas.microsoft.com/office/powerpoint/2010/main" val="19539164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全基因组分析流程</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1421031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目录</a:t>
            </a:r>
            <a:endParaRPr lang="en-US" dirty="0"/>
          </a:p>
        </p:txBody>
      </p:sp>
      <p:sp>
        <p:nvSpPr>
          <p:cNvPr id="3" name="Content Placeholder 2"/>
          <p:cNvSpPr>
            <a:spLocks noGrp="1"/>
          </p:cNvSpPr>
          <p:nvPr>
            <p:ph idx="1"/>
          </p:nvPr>
        </p:nvSpPr>
        <p:spPr/>
        <p:txBody>
          <a:bodyPr/>
          <a:lstStyle/>
          <a:p>
            <a:r>
              <a:rPr lang="zh-CN" altLang="en-US" dirty="0" smtClean="0"/>
              <a:t>高通量测序技术简介</a:t>
            </a:r>
            <a:endParaRPr lang="en-US" altLang="zh-CN" dirty="0" smtClean="0"/>
          </a:p>
          <a:p>
            <a:r>
              <a:rPr lang="zh-CN" altLang="en-US" dirty="0" smtClean="0"/>
              <a:t>常用数据格式</a:t>
            </a:r>
            <a:endParaRPr lang="en-US" altLang="zh-CN" dirty="0" smtClean="0"/>
          </a:p>
          <a:p>
            <a:r>
              <a:rPr lang="zh-CN" altLang="en-US" dirty="0" smtClean="0"/>
              <a:t>全基因分析流程</a:t>
            </a:r>
            <a:endParaRPr lang="en-US" altLang="zh-CN" dirty="0" smtClean="0"/>
          </a:p>
          <a:p>
            <a:r>
              <a:rPr lang="zh-CN" altLang="en-US" dirty="0" smtClean="0"/>
              <a:t>变异检测</a:t>
            </a:r>
            <a:endParaRPr lang="en-US" dirty="0"/>
          </a:p>
        </p:txBody>
      </p:sp>
    </p:spTree>
    <p:extLst>
      <p:ext uri="{BB962C8B-B14F-4D97-AF65-F5344CB8AC3E}">
        <p14:creationId xmlns:p14="http://schemas.microsoft.com/office/powerpoint/2010/main" val="3556806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139279" y="36636"/>
            <a:ext cx="8758415" cy="1318846"/>
          </a:xfrm>
          <a:prstGeom prst="roundRect">
            <a:avLst>
              <a:gd name="adj" fmla="val 8333"/>
            </a:avLst>
          </a:prstGeom>
          <a:noFill/>
          <a:ln w="28575" cmpd="sng">
            <a:solidFill>
              <a:schemeClr val="bg1">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Arrow Connector 78"/>
          <p:cNvCxnSpPr>
            <a:stCxn id="58" idx="2"/>
            <a:endCxn id="75" idx="0"/>
          </p:cNvCxnSpPr>
          <p:nvPr/>
        </p:nvCxnSpPr>
        <p:spPr>
          <a:xfrm>
            <a:off x="4751613" y="3859074"/>
            <a:ext cx="8555" cy="257263"/>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grpSp>
        <p:nvGrpSpPr>
          <p:cNvPr id="86" name="Group 85"/>
          <p:cNvGrpSpPr/>
          <p:nvPr/>
        </p:nvGrpSpPr>
        <p:grpSpPr>
          <a:xfrm>
            <a:off x="3302542" y="1570505"/>
            <a:ext cx="2541281" cy="4100752"/>
            <a:chOff x="2819942" y="1608605"/>
            <a:chExt cx="2541281" cy="4100752"/>
          </a:xfrm>
        </p:grpSpPr>
        <p:sp>
          <p:nvSpPr>
            <p:cNvPr id="75" name="Rounded Rectangle 74"/>
            <p:cNvSpPr/>
            <p:nvPr/>
          </p:nvSpPr>
          <p:spPr>
            <a:xfrm>
              <a:off x="3686353" y="4154437"/>
              <a:ext cx="1182430" cy="322014"/>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Joint Genotype</a:t>
              </a:r>
              <a:endParaRPr lang="en-US" sz="900" b="1" dirty="0">
                <a:latin typeface="Arial"/>
                <a:cs typeface="Arial"/>
              </a:endParaRPr>
            </a:p>
          </p:txBody>
        </p:sp>
        <p:grpSp>
          <p:nvGrpSpPr>
            <p:cNvPr id="83" name="Group 82"/>
            <p:cNvGrpSpPr/>
            <p:nvPr/>
          </p:nvGrpSpPr>
          <p:grpSpPr>
            <a:xfrm>
              <a:off x="2819942" y="1608605"/>
              <a:ext cx="2541281" cy="4100752"/>
              <a:chOff x="5920548" y="1539585"/>
              <a:chExt cx="2541281" cy="4100752"/>
            </a:xfrm>
          </p:grpSpPr>
          <p:grpSp>
            <p:nvGrpSpPr>
              <p:cNvPr id="52" name="Group 51"/>
              <p:cNvGrpSpPr/>
              <p:nvPr/>
            </p:nvGrpSpPr>
            <p:grpSpPr>
              <a:xfrm>
                <a:off x="5920548" y="1539585"/>
                <a:ext cx="2541281" cy="4100752"/>
                <a:chOff x="2628334" y="1444971"/>
                <a:chExt cx="2811362" cy="4205003"/>
              </a:xfrm>
            </p:grpSpPr>
            <p:sp>
              <p:nvSpPr>
                <p:cNvPr id="53" name="Rectangle 52"/>
                <p:cNvSpPr/>
                <p:nvPr/>
              </p:nvSpPr>
              <p:spPr>
                <a:xfrm>
                  <a:off x="3022600" y="5370547"/>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Ready Variants</a:t>
                  </a:r>
                  <a:endParaRPr lang="en-US" sz="900" b="1" dirty="0">
                    <a:latin typeface="Arial"/>
                    <a:cs typeface="Arial"/>
                  </a:endParaRPr>
                </a:p>
              </p:txBody>
            </p:sp>
            <p:grpSp>
              <p:nvGrpSpPr>
                <p:cNvPr id="54" name="Group 53"/>
                <p:cNvGrpSpPr/>
                <p:nvPr/>
              </p:nvGrpSpPr>
              <p:grpSpPr>
                <a:xfrm>
                  <a:off x="2628334" y="1444971"/>
                  <a:ext cx="2811362" cy="3953819"/>
                  <a:chOff x="2628334" y="1444971"/>
                  <a:chExt cx="2811362" cy="3953819"/>
                </a:xfrm>
              </p:grpSpPr>
              <p:sp>
                <p:nvSpPr>
                  <p:cNvPr id="55" name="Rectangle 54"/>
                  <p:cNvSpPr/>
                  <p:nvPr/>
                </p:nvSpPr>
                <p:spPr>
                  <a:xfrm>
                    <a:off x="3022600" y="1955773"/>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Ready reads</a:t>
                    </a:r>
                    <a:endParaRPr lang="en-US" sz="900" b="1" dirty="0">
                      <a:latin typeface="Arial"/>
                      <a:cs typeface="Arial"/>
                    </a:endParaRPr>
                  </a:p>
                </p:txBody>
              </p:sp>
              <p:sp>
                <p:nvSpPr>
                  <p:cNvPr id="56" name="Rounded Rectangle 55"/>
                  <p:cNvSpPr/>
                  <p:nvPr/>
                </p:nvSpPr>
                <p:spPr>
                  <a:xfrm>
                    <a:off x="3022600" y="2525363"/>
                    <a:ext cx="1308099"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Call Variants</a:t>
                    </a:r>
                    <a:endParaRPr lang="en-US" sz="900" b="1" dirty="0">
                      <a:latin typeface="Arial"/>
                      <a:cs typeface="Arial"/>
                    </a:endParaRPr>
                  </a:p>
                </p:txBody>
              </p:sp>
              <p:sp>
                <p:nvSpPr>
                  <p:cNvPr id="58" name="Rounded Rectangle 57"/>
                  <p:cNvSpPr/>
                  <p:nvPr/>
                </p:nvSpPr>
                <p:spPr>
                  <a:xfrm>
                    <a:off x="3577361" y="3461521"/>
                    <a:ext cx="1308095"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Merge(</a:t>
                    </a:r>
                    <a:r>
                      <a:rPr lang="en-US" sz="900" b="1" dirty="0" err="1" smtClean="0">
                        <a:latin typeface="Arial"/>
                        <a:cs typeface="Arial"/>
                      </a:rPr>
                      <a:t>optinal</a:t>
                    </a:r>
                    <a:r>
                      <a:rPr lang="en-US" sz="900" b="1" dirty="0" smtClean="0">
                        <a:latin typeface="Arial"/>
                        <a:cs typeface="Arial"/>
                      </a:rPr>
                      <a:t>)</a:t>
                    </a:r>
                    <a:endParaRPr lang="en-US" sz="900" b="1" dirty="0">
                      <a:latin typeface="Arial"/>
                      <a:cs typeface="Arial"/>
                    </a:endParaRPr>
                  </a:p>
                </p:txBody>
              </p:sp>
              <p:sp>
                <p:nvSpPr>
                  <p:cNvPr id="59" name="Rounded Rectangle 58"/>
                  <p:cNvSpPr/>
                  <p:nvPr/>
                </p:nvSpPr>
                <p:spPr>
                  <a:xfrm>
                    <a:off x="3022600" y="4892083"/>
                    <a:ext cx="1308099"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Filter Variants</a:t>
                    </a:r>
                    <a:endParaRPr lang="en-US" sz="900" b="1" dirty="0">
                      <a:latin typeface="Arial"/>
                      <a:cs typeface="Arial"/>
                    </a:endParaRPr>
                  </a:p>
                </p:txBody>
              </p:sp>
              <p:cxnSp>
                <p:nvCxnSpPr>
                  <p:cNvPr id="60" name="Straight Arrow Connector 59"/>
                  <p:cNvCxnSpPr>
                    <a:stCxn id="55" idx="2"/>
                    <a:endCxn id="56" idx="0"/>
                  </p:cNvCxnSpPr>
                  <p:nvPr/>
                </p:nvCxnSpPr>
                <p:spPr>
                  <a:xfrm>
                    <a:off x="3676650" y="2235199"/>
                    <a:ext cx="0" cy="290164"/>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62" name="Straight Arrow Connector 61"/>
                  <p:cNvCxnSpPr>
                    <a:stCxn id="56" idx="2"/>
                    <a:endCxn id="58" idx="0"/>
                  </p:cNvCxnSpPr>
                  <p:nvPr/>
                </p:nvCxnSpPr>
                <p:spPr>
                  <a:xfrm>
                    <a:off x="3676650" y="2855564"/>
                    <a:ext cx="554758" cy="605957"/>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63" name="Straight Arrow Connector 62"/>
                  <p:cNvCxnSpPr>
                    <a:stCxn id="75" idx="2"/>
                    <a:endCxn id="59" idx="0"/>
                  </p:cNvCxnSpPr>
                  <p:nvPr/>
                </p:nvCxnSpPr>
                <p:spPr>
                  <a:xfrm flipH="1">
                    <a:off x="3676650" y="4385725"/>
                    <a:ext cx="564223" cy="506358"/>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64" name="Straight Arrow Connector 63"/>
                  <p:cNvCxnSpPr>
                    <a:stCxn id="59" idx="2"/>
                    <a:endCxn id="53" idx="0"/>
                  </p:cNvCxnSpPr>
                  <p:nvPr/>
                </p:nvCxnSpPr>
                <p:spPr>
                  <a:xfrm>
                    <a:off x="3676650" y="5222283"/>
                    <a:ext cx="0" cy="148264"/>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65" name="TextBox 64"/>
                  <p:cNvSpPr txBox="1"/>
                  <p:nvPr/>
                </p:nvSpPr>
                <p:spPr>
                  <a:xfrm>
                    <a:off x="3154606" y="2272184"/>
                    <a:ext cx="495068"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67" name="TextBox 66"/>
                  <p:cNvSpPr txBox="1"/>
                  <p:nvPr/>
                </p:nvSpPr>
                <p:spPr>
                  <a:xfrm>
                    <a:off x="4198508" y="3077695"/>
                    <a:ext cx="537650" cy="236700"/>
                  </a:xfrm>
                  <a:prstGeom prst="rect">
                    <a:avLst/>
                  </a:prstGeom>
                  <a:noFill/>
                </p:spPr>
                <p:txBody>
                  <a:bodyPr wrap="none" rtlCol="0">
                    <a:spAutoFit/>
                  </a:bodyPr>
                  <a:lstStyle/>
                  <a:p>
                    <a:r>
                      <a:rPr lang="en-US" sz="900" b="1" dirty="0" err="1" smtClean="0">
                        <a:solidFill>
                          <a:srgbClr val="FF6600"/>
                        </a:solidFill>
                        <a:latin typeface="Arial"/>
                        <a:cs typeface="Arial"/>
                      </a:rPr>
                      <a:t>gVCF</a:t>
                    </a:r>
                    <a:endParaRPr lang="en-US" sz="900" b="1" dirty="0">
                      <a:solidFill>
                        <a:srgbClr val="FF6600"/>
                      </a:solidFill>
                      <a:latin typeface="Arial"/>
                      <a:cs typeface="Arial"/>
                    </a:endParaRPr>
                  </a:p>
                </p:txBody>
              </p:sp>
              <p:sp>
                <p:nvSpPr>
                  <p:cNvPr id="68" name="TextBox 67"/>
                  <p:cNvSpPr txBox="1"/>
                  <p:nvPr/>
                </p:nvSpPr>
                <p:spPr>
                  <a:xfrm>
                    <a:off x="4168110" y="4499109"/>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69" name="TextBox 68"/>
                  <p:cNvSpPr txBox="1"/>
                  <p:nvPr/>
                </p:nvSpPr>
                <p:spPr>
                  <a:xfrm>
                    <a:off x="3696925" y="5162090"/>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70" name="TextBox 69"/>
                  <p:cNvSpPr txBox="1"/>
                  <p:nvPr/>
                </p:nvSpPr>
                <p:spPr>
                  <a:xfrm>
                    <a:off x="2628334" y="1444971"/>
                    <a:ext cx="2811362" cy="347161"/>
                  </a:xfrm>
                  <a:prstGeom prst="rect">
                    <a:avLst/>
                  </a:prstGeom>
                  <a:noFill/>
                </p:spPr>
                <p:txBody>
                  <a:bodyPr wrap="none" rtlCol="0">
                    <a:spAutoFit/>
                  </a:bodyPr>
                  <a:lstStyle/>
                  <a:p>
                    <a:r>
                      <a:rPr lang="en-US" altLang="zh-CN" sz="1600" dirty="0">
                        <a:latin typeface="Arial"/>
                        <a:cs typeface="Arial"/>
                      </a:rPr>
                      <a:t>2</a:t>
                    </a:r>
                    <a:r>
                      <a:rPr lang="en-US" altLang="zh-CN" sz="1600" dirty="0" smtClean="0">
                        <a:latin typeface="Arial"/>
                        <a:cs typeface="Arial"/>
                      </a:rPr>
                      <a:t>.</a:t>
                    </a:r>
                    <a:r>
                      <a:rPr lang="zh-CN" altLang="en-US" sz="1600" dirty="0" smtClean="0">
                        <a:latin typeface="Arial"/>
                        <a:cs typeface="Arial"/>
                      </a:rPr>
                      <a:t> </a:t>
                    </a:r>
                    <a:r>
                      <a:rPr lang="en-US" altLang="zh-CN" sz="1600" dirty="0" smtClean="0">
                        <a:latin typeface="Arial"/>
                        <a:cs typeface="Arial"/>
                      </a:rPr>
                      <a:t>VARIANT DISCOVERY</a:t>
                    </a:r>
                    <a:endParaRPr lang="en-US" sz="1600" dirty="0">
                      <a:latin typeface="Arial"/>
                      <a:cs typeface="Arial"/>
                    </a:endParaRPr>
                  </a:p>
                </p:txBody>
              </p:sp>
            </p:grpSp>
          </p:grpSp>
          <p:sp>
            <p:nvSpPr>
              <p:cNvPr id="82" name="TextBox 81"/>
              <p:cNvSpPr txBox="1"/>
              <p:nvPr/>
            </p:nvSpPr>
            <p:spPr>
              <a:xfrm>
                <a:off x="7435770" y="3854585"/>
                <a:ext cx="485999" cy="230832"/>
              </a:xfrm>
              <a:prstGeom prst="rect">
                <a:avLst/>
              </a:prstGeom>
              <a:noFill/>
            </p:spPr>
            <p:txBody>
              <a:bodyPr wrap="none" rtlCol="0">
                <a:spAutoFit/>
              </a:bodyPr>
              <a:lstStyle/>
              <a:p>
                <a:r>
                  <a:rPr lang="en-US" sz="900" b="1" dirty="0" err="1" smtClean="0">
                    <a:solidFill>
                      <a:srgbClr val="FF6600"/>
                    </a:solidFill>
                    <a:latin typeface="Arial"/>
                    <a:cs typeface="Arial"/>
                  </a:rPr>
                  <a:t>gVCF</a:t>
                </a:r>
                <a:endParaRPr lang="en-US" sz="900" b="1" dirty="0">
                  <a:solidFill>
                    <a:srgbClr val="FF6600"/>
                  </a:solidFill>
                  <a:latin typeface="Arial"/>
                  <a:cs typeface="Arial"/>
                </a:endParaRPr>
              </a:p>
            </p:txBody>
          </p:sp>
        </p:grpSp>
      </p:grpSp>
      <p:cxnSp>
        <p:nvCxnSpPr>
          <p:cNvPr id="116" name="Straight Arrow Connector 115"/>
          <p:cNvCxnSpPr>
            <a:stCxn id="97" idx="2"/>
            <a:endCxn id="88" idx="0"/>
          </p:cNvCxnSpPr>
          <p:nvPr/>
        </p:nvCxnSpPr>
        <p:spPr>
          <a:xfrm flipH="1">
            <a:off x="7113276" y="3460360"/>
            <a:ext cx="520699" cy="431108"/>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grpSp>
        <p:nvGrpSpPr>
          <p:cNvPr id="120" name="Group 119"/>
          <p:cNvGrpSpPr/>
          <p:nvPr/>
        </p:nvGrpSpPr>
        <p:grpSpPr>
          <a:xfrm>
            <a:off x="6147341" y="1576148"/>
            <a:ext cx="2708394" cy="4100752"/>
            <a:chOff x="6147341" y="1550748"/>
            <a:chExt cx="2708394" cy="4100752"/>
          </a:xfrm>
        </p:grpSpPr>
        <p:grpSp>
          <p:nvGrpSpPr>
            <p:cNvPr id="87" name="Group 86"/>
            <p:cNvGrpSpPr/>
            <p:nvPr/>
          </p:nvGrpSpPr>
          <p:grpSpPr>
            <a:xfrm>
              <a:off x="6147341" y="1550748"/>
              <a:ext cx="2708394" cy="4100752"/>
              <a:chOff x="2819941" y="1608605"/>
              <a:chExt cx="2708394" cy="4100752"/>
            </a:xfrm>
          </p:grpSpPr>
          <p:sp>
            <p:nvSpPr>
              <p:cNvPr id="88" name="Rounded Rectangle 87"/>
              <p:cNvSpPr/>
              <p:nvPr/>
            </p:nvSpPr>
            <p:spPr>
              <a:xfrm>
                <a:off x="3194661" y="3923925"/>
                <a:ext cx="1182430" cy="322014"/>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Annotate variants</a:t>
                </a:r>
                <a:endParaRPr lang="en-US" sz="900" b="1" dirty="0">
                  <a:latin typeface="Arial"/>
                  <a:cs typeface="Arial"/>
                </a:endParaRPr>
              </a:p>
            </p:txBody>
          </p:sp>
          <p:grpSp>
            <p:nvGrpSpPr>
              <p:cNvPr id="90" name="Group 89"/>
              <p:cNvGrpSpPr/>
              <p:nvPr/>
            </p:nvGrpSpPr>
            <p:grpSpPr>
              <a:xfrm>
                <a:off x="2819941" y="1608605"/>
                <a:ext cx="2708394" cy="4100752"/>
                <a:chOff x="2628334" y="1444971"/>
                <a:chExt cx="2996235" cy="4205003"/>
              </a:xfrm>
            </p:grpSpPr>
            <p:sp>
              <p:nvSpPr>
                <p:cNvPr id="92" name="Rectangle 91"/>
                <p:cNvSpPr/>
                <p:nvPr/>
              </p:nvSpPr>
              <p:spPr>
                <a:xfrm>
                  <a:off x="3640788" y="5370547"/>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Downstream analysis</a:t>
                  </a:r>
                  <a:endParaRPr lang="en-US" sz="900" b="1" dirty="0">
                    <a:latin typeface="Arial"/>
                    <a:cs typeface="Arial"/>
                  </a:endParaRPr>
                </a:p>
              </p:txBody>
            </p:sp>
            <p:grpSp>
              <p:nvGrpSpPr>
                <p:cNvPr id="93" name="Group 92"/>
                <p:cNvGrpSpPr/>
                <p:nvPr/>
              </p:nvGrpSpPr>
              <p:grpSpPr>
                <a:xfrm>
                  <a:off x="2628334" y="1444971"/>
                  <a:ext cx="2996235" cy="3925576"/>
                  <a:chOff x="2628334" y="1444971"/>
                  <a:chExt cx="2996235" cy="3925576"/>
                </a:xfrm>
              </p:grpSpPr>
              <p:sp>
                <p:nvSpPr>
                  <p:cNvPr id="94" name="Rectangle 93"/>
                  <p:cNvSpPr/>
                  <p:nvPr/>
                </p:nvSpPr>
                <p:spPr>
                  <a:xfrm>
                    <a:off x="3598639" y="1955773"/>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Ready Variants</a:t>
                    </a:r>
                    <a:endParaRPr lang="en-US" sz="900" b="1" dirty="0">
                      <a:latin typeface="Arial"/>
                      <a:cs typeface="Arial"/>
                    </a:endParaRPr>
                  </a:p>
                </p:txBody>
              </p:sp>
              <p:sp>
                <p:nvSpPr>
                  <p:cNvPr id="97" name="Rounded Rectangle 96"/>
                  <p:cNvSpPr/>
                  <p:nvPr/>
                </p:nvSpPr>
                <p:spPr>
                  <a:xfrm>
                    <a:off x="3618916" y="3046884"/>
                    <a:ext cx="1308094"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Refine GTs</a:t>
                    </a:r>
                    <a:endParaRPr lang="en-US" sz="900" b="1" dirty="0">
                      <a:latin typeface="Arial"/>
                      <a:cs typeface="Arial"/>
                    </a:endParaRPr>
                  </a:p>
                </p:txBody>
              </p:sp>
              <p:sp>
                <p:nvSpPr>
                  <p:cNvPr id="98" name="Rounded Rectangle 97"/>
                  <p:cNvSpPr/>
                  <p:nvPr/>
                </p:nvSpPr>
                <p:spPr>
                  <a:xfrm>
                    <a:off x="3626738" y="4527442"/>
                    <a:ext cx="1308099"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Evaluate Variants</a:t>
                    </a:r>
                    <a:endParaRPr lang="en-US" sz="900" b="1" dirty="0">
                      <a:latin typeface="Arial"/>
                      <a:cs typeface="Arial"/>
                    </a:endParaRPr>
                  </a:p>
                </p:txBody>
              </p:sp>
              <p:cxnSp>
                <p:nvCxnSpPr>
                  <p:cNvPr id="101" name="Straight Arrow Connector 100"/>
                  <p:cNvCxnSpPr>
                    <a:stCxn id="94" idx="2"/>
                    <a:endCxn id="97" idx="0"/>
                  </p:cNvCxnSpPr>
                  <p:nvPr/>
                </p:nvCxnSpPr>
                <p:spPr>
                  <a:xfrm>
                    <a:off x="4252689" y="2235199"/>
                    <a:ext cx="20275" cy="811684"/>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102" name="Straight Arrow Connector 101"/>
                  <p:cNvCxnSpPr>
                    <a:stCxn id="88" idx="2"/>
                    <a:endCxn id="98" idx="0"/>
                  </p:cNvCxnSpPr>
                  <p:nvPr/>
                </p:nvCxnSpPr>
                <p:spPr>
                  <a:xfrm>
                    <a:off x="3696926" y="4149352"/>
                    <a:ext cx="583862" cy="378090"/>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103" name="Straight Arrow Connector 102"/>
                  <p:cNvCxnSpPr>
                    <a:stCxn id="98" idx="2"/>
                    <a:endCxn id="92" idx="0"/>
                  </p:cNvCxnSpPr>
                  <p:nvPr/>
                </p:nvCxnSpPr>
                <p:spPr>
                  <a:xfrm>
                    <a:off x="4280788" y="4857642"/>
                    <a:ext cx="14050" cy="512905"/>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106" name="TextBox 105"/>
                  <p:cNvSpPr txBox="1"/>
                  <p:nvPr/>
                </p:nvSpPr>
                <p:spPr>
                  <a:xfrm>
                    <a:off x="4240063" y="2428647"/>
                    <a:ext cx="473843"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107" name="TextBox 106"/>
                  <p:cNvSpPr txBox="1"/>
                  <p:nvPr/>
                </p:nvSpPr>
                <p:spPr>
                  <a:xfrm>
                    <a:off x="4280788" y="3417550"/>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108" name="TextBox 107"/>
                  <p:cNvSpPr txBox="1"/>
                  <p:nvPr/>
                </p:nvSpPr>
                <p:spPr>
                  <a:xfrm>
                    <a:off x="4272964" y="4992793"/>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109" name="TextBox 108"/>
                  <p:cNvSpPr txBox="1"/>
                  <p:nvPr/>
                </p:nvSpPr>
                <p:spPr>
                  <a:xfrm>
                    <a:off x="2628334" y="1444971"/>
                    <a:ext cx="2996235" cy="347161"/>
                  </a:xfrm>
                  <a:prstGeom prst="rect">
                    <a:avLst/>
                  </a:prstGeom>
                  <a:noFill/>
                </p:spPr>
                <p:txBody>
                  <a:bodyPr wrap="none" rtlCol="0">
                    <a:spAutoFit/>
                  </a:bodyPr>
                  <a:lstStyle/>
                  <a:p>
                    <a:r>
                      <a:rPr lang="en-US" altLang="zh-CN" sz="1600" dirty="0" smtClean="0">
                        <a:latin typeface="Arial"/>
                        <a:cs typeface="Arial"/>
                      </a:rPr>
                      <a:t>3.</a:t>
                    </a:r>
                    <a:r>
                      <a:rPr lang="zh-CN" altLang="en-US" sz="1600" dirty="0" smtClean="0">
                        <a:latin typeface="Arial"/>
                        <a:cs typeface="Arial"/>
                      </a:rPr>
                      <a:t> </a:t>
                    </a:r>
                    <a:r>
                      <a:rPr lang="en-US" altLang="zh-CN" sz="1600" dirty="0" smtClean="0">
                        <a:latin typeface="Arial"/>
                        <a:cs typeface="Arial"/>
                      </a:rPr>
                      <a:t>CALLSET REFINEMENT</a:t>
                    </a:r>
                    <a:endParaRPr lang="en-US" sz="1600" dirty="0">
                      <a:latin typeface="Arial"/>
                      <a:cs typeface="Arial"/>
                    </a:endParaRPr>
                  </a:p>
                </p:txBody>
              </p:sp>
            </p:grpSp>
          </p:grpSp>
        </p:grpSp>
        <p:sp>
          <p:nvSpPr>
            <p:cNvPr id="119" name="TextBox 118"/>
            <p:cNvSpPr txBox="1"/>
            <p:nvPr/>
          </p:nvSpPr>
          <p:spPr>
            <a:xfrm>
              <a:off x="7641049" y="4210424"/>
              <a:ext cx="428323" cy="230832"/>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grpSp>
      <p:grpSp>
        <p:nvGrpSpPr>
          <p:cNvPr id="128" name="Group 127"/>
          <p:cNvGrpSpPr/>
          <p:nvPr/>
        </p:nvGrpSpPr>
        <p:grpSpPr>
          <a:xfrm>
            <a:off x="139279" y="1563448"/>
            <a:ext cx="2185672" cy="4100752"/>
            <a:chOff x="139279" y="1563448"/>
            <a:chExt cx="2185672" cy="4100752"/>
          </a:xfrm>
        </p:grpSpPr>
        <p:grpSp>
          <p:nvGrpSpPr>
            <p:cNvPr id="48" name="Group 47"/>
            <p:cNvGrpSpPr/>
            <p:nvPr/>
          </p:nvGrpSpPr>
          <p:grpSpPr>
            <a:xfrm>
              <a:off x="194914" y="1563448"/>
              <a:ext cx="2130037" cy="4100752"/>
              <a:chOff x="2628334" y="1444971"/>
              <a:chExt cx="2356416" cy="4205003"/>
            </a:xfrm>
          </p:grpSpPr>
          <p:sp>
            <p:nvSpPr>
              <p:cNvPr id="21" name="Rectangle 20"/>
              <p:cNvSpPr/>
              <p:nvPr/>
            </p:nvSpPr>
            <p:spPr>
              <a:xfrm>
                <a:off x="3022600" y="5370547"/>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Ready reads</a:t>
                </a:r>
                <a:endParaRPr lang="en-US" sz="900" b="1" dirty="0">
                  <a:latin typeface="Arial"/>
                  <a:cs typeface="Arial"/>
                </a:endParaRPr>
              </a:p>
            </p:txBody>
          </p:sp>
          <p:grpSp>
            <p:nvGrpSpPr>
              <p:cNvPr id="47" name="Group 46"/>
              <p:cNvGrpSpPr/>
              <p:nvPr/>
            </p:nvGrpSpPr>
            <p:grpSpPr>
              <a:xfrm>
                <a:off x="2628334" y="1444971"/>
                <a:ext cx="2356416" cy="3940796"/>
                <a:chOff x="2628334" y="1444971"/>
                <a:chExt cx="2356416" cy="3940796"/>
              </a:xfrm>
            </p:grpSpPr>
            <p:sp>
              <p:nvSpPr>
                <p:cNvPr id="2" name="Rectangle 1"/>
                <p:cNvSpPr/>
                <p:nvPr/>
              </p:nvSpPr>
              <p:spPr>
                <a:xfrm>
                  <a:off x="3676650" y="1963008"/>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QC Reads</a:t>
                  </a:r>
                  <a:endParaRPr lang="en-US" sz="900" b="1" dirty="0">
                    <a:latin typeface="Arial"/>
                    <a:cs typeface="Arial"/>
                  </a:endParaRPr>
                </a:p>
              </p:txBody>
            </p:sp>
            <p:sp>
              <p:nvSpPr>
                <p:cNvPr id="3" name="Rounded Rectangle 2"/>
                <p:cNvSpPr/>
                <p:nvPr/>
              </p:nvSpPr>
              <p:spPr>
                <a:xfrm>
                  <a:off x="3022600" y="2707683"/>
                  <a:ext cx="1308100"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Map to Reference</a:t>
                  </a:r>
                  <a:endParaRPr lang="en-US" sz="900" b="1" dirty="0">
                    <a:latin typeface="Arial"/>
                    <a:cs typeface="Arial"/>
                  </a:endParaRPr>
                </a:p>
              </p:txBody>
            </p:sp>
            <p:sp>
              <p:nvSpPr>
                <p:cNvPr id="18" name="Rounded Rectangle 17"/>
                <p:cNvSpPr/>
                <p:nvPr/>
              </p:nvSpPr>
              <p:spPr>
                <a:xfrm>
                  <a:off x="3022600" y="3276600"/>
                  <a:ext cx="1308100"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Mark Duplicates</a:t>
                  </a:r>
                  <a:endParaRPr lang="en-US" sz="900" b="1" dirty="0">
                    <a:latin typeface="Arial"/>
                    <a:cs typeface="Arial"/>
                  </a:endParaRPr>
                </a:p>
              </p:txBody>
            </p:sp>
            <p:sp>
              <p:nvSpPr>
                <p:cNvPr id="19" name="Rounded Rectangle 18"/>
                <p:cNvSpPr/>
                <p:nvPr/>
              </p:nvSpPr>
              <p:spPr>
                <a:xfrm>
                  <a:off x="3022600" y="4178300"/>
                  <a:ext cx="1308100"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Realign </a:t>
                  </a:r>
                  <a:r>
                    <a:rPr lang="en-US" sz="900" b="1" dirty="0" err="1" smtClean="0">
                      <a:latin typeface="Arial"/>
                      <a:cs typeface="Arial"/>
                    </a:rPr>
                    <a:t>Indels</a:t>
                  </a:r>
                  <a:endParaRPr lang="en-US" sz="900" b="1" dirty="0">
                    <a:latin typeface="Arial"/>
                    <a:cs typeface="Arial"/>
                  </a:endParaRPr>
                </a:p>
              </p:txBody>
            </p:sp>
            <p:sp>
              <p:nvSpPr>
                <p:cNvPr id="20" name="Rounded Rectangle 19"/>
                <p:cNvSpPr/>
                <p:nvPr/>
              </p:nvSpPr>
              <p:spPr>
                <a:xfrm>
                  <a:off x="3022600" y="4787900"/>
                  <a:ext cx="1308100"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Bases Recalibrate</a:t>
                  </a:r>
                  <a:endParaRPr lang="en-US" sz="900" b="1" dirty="0">
                    <a:latin typeface="Arial"/>
                    <a:cs typeface="Arial"/>
                  </a:endParaRPr>
                </a:p>
              </p:txBody>
            </p:sp>
            <p:cxnSp>
              <p:nvCxnSpPr>
                <p:cNvPr id="28" name="Straight Arrow Connector 27"/>
                <p:cNvCxnSpPr>
                  <a:stCxn id="2" idx="2"/>
                  <a:endCxn id="3" idx="0"/>
                </p:cNvCxnSpPr>
                <p:nvPr/>
              </p:nvCxnSpPr>
              <p:spPr>
                <a:xfrm flipH="1">
                  <a:off x="3676651" y="2242435"/>
                  <a:ext cx="654050" cy="465248"/>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29" name="Straight Arrow Connector 28"/>
                <p:cNvCxnSpPr>
                  <a:stCxn id="3" idx="2"/>
                  <a:endCxn id="18" idx="0"/>
                </p:cNvCxnSpPr>
                <p:nvPr/>
              </p:nvCxnSpPr>
              <p:spPr>
                <a:xfrm>
                  <a:off x="3676651" y="3037884"/>
                  <a:ext cx="0" cy="238716"/>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32" name="Straight Arrow Connector 31"/>
                <p:cNvCxnSpPr>
                  <a:stCxn id="18" idx="2"/>
                  <a:endCxn id="19" idx="0"/>
                </p:cNvCxnSpPr>
                <p:nvPr/>
              </p:nvCxnSpPr>
              <p:spPr>
                <a:xfrm>
                  <a:off x="3676650" y="3606800"/>
                  <a:ext cx="0" cy="571500"/>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35" name="Straight Arrow Connector 34"/>
                <p:cNvCxnSpPr>
                  <a:stCxn id="19" idx="2"/>
                  <a:endCxn id="20" idx="0"/>
                </p:cNvCxnSpPr>
                <p:nvPr/>
              </p:nvCxnSpPr>
              <p:spPr>
                <a:xfrm>
                  <a:off x="3676650" y="4508500"/>
                  <a:ext cx="0" cy="279400"/>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38" name="Straight Arrow Connector 37"/>
                <p:cNvCxnSpPr>
                  <a:stCxn id="20" idx="2"/>
                  <a:endCxn id="21" idx="0"/>
                </p:cNvCxnSpPr>
                <p:nvPr/>
              </p:nvCxnSpPr>
              <p:spPr>
                <a:xfrm>
                  <a:off x="3676650" y="5118100"/>
                  <a:ext cx="0" cy="252447"/>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41" name="TextBox 40"/>
                <p:cNvSpPr txBox="1"/>
                <p:nvPr/>
              </p:nvSpPr>
              <p:spPr>
                <a:xfrm>
                  <a:off x="2697255" y="2300208"/>
                  <a:ext cx="1197323" cy="236700"/>
                </a:xfrm>
                <a:prstGeom prst="rect">
                  <a:avLst/>
                </a:prstGeom>
                <a:noFill/>
              </p:spPr>
              <p:txBody>
                <a:bodyPr wrap="none" rtlCol="0">
                  <a:spAutoFit/>
                </a:bodyPr>
                <a:lstStyle/>
                <a:p>
                  <a:r>
                    <a:rPr lang="en-US" sz="900" b="1" dirty="0" smtClean="0">
                      <a:solidFill>
                        <a:srgbClr val="FF6600"/>
                      </a:solidFill>
                      <a:latin typeface="Arial"/>
                      <a:cs typeface="Arial"/>
                    </a:rPr>
                    <a:t>FASTQ or </a:t>
                  </a:r>
                  <a:r>
                    <a:rPr lang="en-US" sz="900" b="1" dirty="0" err="1" smtClean="0">
                      <a:solidFill>
                        <a:srgbClr val="FF6600"/>
                      </a:solidFill>
                      <a:latin typeface="Arial"/>
                      <a:cs typeface="Arial"/>
                    </a:rPr>
                    <a:t>uBAM</a:t>
                  </a:r>
                  <a:endParaRPr lang="en-US" sz="900" b="1" dirty="0">
                    <a:solidFill>
                      <a:srgbClr val="FF6600"/>
                    </a:solidFill>
                    <a:latin typeface="Arial"/>
                    <a:cs typeface="Arial"/>
                  </a:endParaRPr>
                </a:p>
              </p:txBody>
            </p:sp>
            <p:sp>
              <p:nvSpPr>
                <p:cNvPr id="42" name="TextBox 41"/>
                <p:cNvSpPr txBox="1"/>
                <p:nvPr/>
              </p:nvSpPr>
              <p:spPr>
                <a:xfrm>
                  <a:off x="3720816" y="2981152"/>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3" name="TextBox 42"/>
                <p:cNvSpPr txBox="1"/>
                <p:nvPr/>
              </p:nvSpPr>
              <p:spPr>
                <a:xfrm>
                  <a:off x="3720816" y="3793952"/>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4" name="TextBox 43"/>
                <p:cNvSpPr txBox="1"/>
                <p:nvPr/>
              </p:nvSpPr>
              <p:spPr>
                <a:xfrm>
                  <a:off x="3720816" y="4530552"/>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5" name="TextBox 44"/>
                <p:cNvSpPr txBox="1"/>
                <p:nvPr/>
              </p:nvSpPr>
              <p:spPr>
                <a:xfrm>
                  <a:off x="3720816" y="5149067"/>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6" name="TextBox 45"/>
                <p:cNvSpPr txBox="1"/>
                <p:nvPr/>
              </p:nvSpPr>
              <p:spPr>
                <a:xfrm>
                  <a:off x="2628334" y="1444971"/>
                  <a:ext cx="2271175" cy="338554"/>
                </a:xfrm>
                <a:prstGeom prst="rect">
                  <a:avLst/>
                </a:prstGeom>
                <a:noFill/>
              </p:spPr>
              <p:txBody>
                <a:bodyPr wrap="none" rtlCol="0">
                  <a:spAutoFit/>
                </a:bodyPr>
                <a:lstStyle/>
                <a:p>
                  <a:r>
                    <a:rPr lang="en-US" altLang="zh-CN" sz="1600" dirty="0" smtClean="0">
                      <a:latin typeface="Arial"/>
                      <a:cs typeface="Arial"/>
                    </a:rPr>
                    <a:t>1.</a:t>
                  </a:r>
                  <a:r>
                    <a:rPr lang="zh-CN" altLang="en-US" sz="1600" dirty="0" smtClean="0">
                      <a:latin typeface="Arial"/>
                      <a:cs typeface="Arial"/>
                    </a:rPr>
                    <a:t> </a:t>
                  </a:r>
                  <a:r>
                    <a:rPr lang="en-US" altLang="zh-CN" sz="1600" dirty="0" smtClean="0">
                      <a:latin typeface="Arial"/>
                      <a:cs typeface="Arial"/>
                    </a:rPr>
                    <a:t>PRE-PROCESSING</a:t>
                  </a:r>
                  <a:endParaRPr lang="en-US" sz="1600" dirty="0">
                    <a:latin typeface="Arial"/>
                    <a:cs typeface="Arial"/>
                  </a:endParaRPr>
                </a:p>
              </p:txBody>
            </p:sp>
          </p:grpSp>
        </p:grpSp>
        <p:sp>
          <p:nvSpPr>
            <p:cNvPr id="121" name="Rectangle 120"/>
            <p:cNvSpPr/>
            <p:nvPr/>
          </p:nvSpPr>
          <p:spPr>
            <a:xfrm>
              <a:off x="139279" y="2068643"/>
              <a:ext cx="749721" cy="268892"/>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RAW Reads</a:t>
              </a:r>
              <a:endParaRPr lang="en-US" sz="900" b="1" dirty="0">
                <a:latin typeface="Arial"/>
                <a:cs typeface="Arial"/>
              </a:endParaRPr>
            </a:p>
          </p:txBody>
        </p:sp>
        <p:cxnSp>
          <p:nvCxnSpPr>
            <p:cNvPr id="125" name="Straight Arrow Connector 124"/>
            <p:cNvCxnSpPr>
              <a:stCxn id="121" idx="3"/>
              <a:endCxn id="2" idx="1"/>
            </p:cNvCxnSpPr>
            <p:nvPr/>
          </p:nvCxnSpPr>
          <p:spPr>
            <a:xfrm>
              <a:off x="889000" y="2203089"/>
              <a:ext cx="253519" cy="1803"/>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grpSp>
      <p:grpSp>
        <p:nvGrpSpPr>
          <p:cNvPr id="8" name="Group 7"/>
          <p:cNvGrpSpPr/>
          <p:nvPr/>
        </p:nvGrpSpPr>
        <p:grpSpPr>
          <a:xfrm>
            <a:off x="0" y="0"/>
            <a:ext cx="9144000" cy="1614248"/>
            <a:chOff x="0" y="0"/>
            <a:chExt cx="9144000" cy="1614248"/>
          </a:xfrm>
        </p:grpSpPr>
        <p:sp>
          <p:nvSpPr>
            <p:cNvPr id="4" name="Rectangle 3"/>
            <p:cNvSpPr/>
            <p:nvPr/>
          </p:nvSpPr>
          <p:spPr>
            <a:xfrm>
              <a:off x="5342827" y="923682"/>
              <a:ext cx="1337331" cy="22176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9" name="Group 128"/>
            <p:cNvGrpSpPr/>
            <p:nvPr/>
          </p:nvGrpSpPr>
          <p:grpSpPr>
            <a:xfrm>
              <a:off x="0" y="0"/>
              <a:ext cx="9144000" cy="1614248"/>
              <a:chOff x="0" y="0"/>
              <a:chExt cx="9144000" cy="1614248"/>
            </a:xfrm>
          </p:grpSpPr>
          <p:pic>
            <p:nvPicPr>
              <p:cNvPr id="5" name="Picture 4"/>
              <p:cNvPicPr>
                <a:picLocks noChangeAspect="1"/>
              </p:cNvPicPr>
              <p:nvPr/>
            </p:nvPicPr>
            <p:blipFill>
              <a:blip r:embed="rId2"/>
              <a:stretch>
                <a:fillRect/>
              </a:stretch>
            </p:blipFill>
            <p:spPr>
              <a:xfrm>
                <a:off x="0" y="0"/>
                <a:ext cx="9144000" cy="1614248"/>
              </a:xfrm>
              <a:prstGeom prst="rect">
                <a:avLst/>
              </a:prstGeom>
            </p:spPr>
          </p:pic>
          <p:sp>
            <p:nvSpPr>
              <p:cNvPr id="6" name="Rectangle 5"/>
              <p:cNvSpPr/>
              <p:nvPr/>
            </p:nvSpPr>
            <p:spPr>
              <a:xfrm>
                <a:off x="5303763" y="959814"/>
                <a:ext cx="1318935" cy="19538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smtClean="0">
                    <a:latin typeface="Arial"/>
                    <a:cs typeface="Arial"/>
                  </a:rPr>
                  <a:t>Best</a:t>
                </a:r>
                <a:r>
                  <a:rPr lang="zh-CN" altLang="en-US" sz="1400" dirty="0" smtClean="0">
                    <a:latin typeface="Arial"/>
                    <a:cs typeface="Arial"/>
                  </a:rPr>
                  <a:t> </a:t>
                </a:r>
                <a:r>
                  <a:rPr lang="en-US" altLang="zh-CN" sz="1400" dirty="0" smtClean="0">
                    <a:latin typeface="Arial"/>
                    <a:cs typeface="Arial"/>
                  </a:rPr>
                  <a:t>practices</a:t>
                </a:r>
                <a:endParaRPr lang="en-US" sz="1400" dirty="0">
                  <a:latin typeface="Arial"/>
                  <a:cs typeface="Arial"/>
                </a:endParaRPr>
              </a:p>
            </p:txBody>
          </p:sp>
        </p:grpSp>
      </p:grpSp>
      <p:sp>
        <p:nvSpPr>
          <p:cNvPr id="7" name="Rounded Rectangle 6"/>
          <p:cNvSpPr/>
          <p:nvPr/>
        </p:nvSpPr>
        <p:spPr>
          <a:xfrm>
            <a:off x="139279" y="36636"/>
            <a:ext cx="8758415" cy="1318846"/>
          </a:xfrm>
          <a:prstGeom prst="roundRect">
            <a:avLst/>
          </a:prstGeom>
          <a:noFill/>
          <a:ln w="28575" cmpd="sng">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87693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oup 127"/>
          <p:cNvGrpSpPr/>
          <p:nvPr/>
        </p:nvGrpSpPr>
        <p:grpSpPr>
          <a:xfrm>
            <a:off x="139279" y="190500"/>
            <a:ext cx="2433142" cy="5473700"/>
            <a:chOff x="139279" y="1563448"/>
            <a:chExt cx="2433142" cy="4100752"/>
          </a:xfrm>
        </p:grpSpPr>
        <p:grpSp>
          <p:nvGrpSpPr>
            <p:cNvPr id="48" name="Group 47"/>
            <p:cNvGrpSpPr/>
            <p:nvPr/>
          </p:nvGrpSpPr>
          <p:grpSpPr>
            <a:xfrm>
              <a:off x="194914" y="1563448"/>
              <a:ext cx="2377507" cy="4100752"/>
              <a:chOff x="2628334" y="1444971"/>
              <a:chExt cx="2630190" cy="4205003"/>
            </a:xfrm>
          </p:grpSpPr>
          <p:sp>
            <p:nvSpPr>
              <p:cNvPr id="21" name="Rectangle 20"/>
              <p:cNvSpPr/>
              <p:nvPr/>
            </p:nvSpPr>
            <p:spPr>
              <a:xfrm>
                <a:off x="3022600" y="5370547"/>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Ready reads</a:t>
                </a:r>
                <a:endParaRPr lang="en-US" sz="900" b="1" dirty="0">
                  <a:latin typeface="Arial"/>
                  <a:cs typeface="Arial"/>
                </a:endParaRPr>
              </a:p>
            </p:txBody>
          </p:sp>
          <p:grpSp>
            <p:nvGrpSpPr>
              <p:cNvPr id="47" name="Group 46"/>
              <p:cNvGrpSpPr/>
              <p:nvPr/>
            </p:nvGrpSpPr>
            <p:grpSpPr>
              <a:xfrm>
                <a:off x="2628334" y="1444971"/>
                <a:ext cx="2630190" cy="3940796"/>
                <a:chOff x="2628334" y="1444971"/>
                <a:chExt cx="2630190" cy="3940796"/>
              </a:xfrm>
            </p:grpSpPr>
            <p:sp>
              <p:nvSpPr>
                <p:cNvPr id="2" name="Rectangle 1"/>
                <p:cNvSpPr/>
                <p:nvPr/>
              </p:nvSpPr>
              <p:spPr>
                <a:xfrm>
                  <a:off x="3676650" y="1963008"/>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QC Reads</a:t>
                  </a:r>
                  <a:endParaRPr lang="en-US" sz="900" b="1" dirty="0">
                    <a:latin typeface="Arial"/>
                    <a:cs typeface="Arial"/>
                  </a:endParaRPr>
                </a:p>
              </p:txBody>
            </p:sp>
            <p:sp>
              <p:nvSpPr>
                <p:cNvPr id="3" name="Rounded Rectangle 2"/>
                <p:cNvSpPr/>
                <p:nvPr/>
              </p:nvSpPr>
              <p:spPr>
                <a:xfrm>
                  <a:off x="3022600" y="2746708"/>
                  <a:ext cx="1308100"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Map to Reference</a:t>
                  </a:r>
                  <a:endParaRPr lang="en-US" sz="900" b="1" dirty="0">
                    <a:latin typeface="Arial"/>
                    <a:cs typeface="Arial"/>
                  </a:endParaRPr>
                </a:p>
              </p:txBody>
            </p:sp>
            <p:sp>
              <p:nvSpPr>
                <p:cNvPr id="18" name="Rounded Rectangle 17"/>
                <p:cNvSpPr/>
                <p:nvPr/>
              </p:nvSpPr>
              <p:spPr>
                <a:xfrm>
                  <a:off x="3950426" y="3803193"/>
                  <a:ext cx="1308098" cy="215666"/>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Mark Duplicates</a:t>
                  </a:r>
                  <a:endParaRPr lang="en-US" sz="900" b="1" dirty="0">
                    <a:latin typeface="Arial"/>
                    <a:cs typeface="Arial"/>
                  </a:endParaRPr>
                </a:p>
              </p:txBody>
            </p:sp>
            <p:sp>
              <p:nvSpPr>
                <p:cNvPr id="19" name="Rounded Rectangle 18"/>
                <p:cNvSpPr/>
                <p:nvPr/>
              </p:nvSpPr>
              <p:spPr>
                <a:xfrm>
                  <a:off x="3022600" y="4295372"/>
                  <a:ext cx="1308101"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Realign </a:t>
                  </a:r>
                  <a:r>
                    <a:rPr lang="en-US" sz="900" b="1" dirty="0" err="1" smtClean="0">
                      <a:latin typeface="Arial"/>
                      <a:cs typeface="Arial"/>
                    </a:rPr>
                    <a:t>Indels</a:t>
                  </a:r>
                  <a:endParaRPr lang="en-US" sz="900" b="1" dirty="0">
                    <a:latin typeface="Arial"/>
                    <a:cs typeface="Arial"/>
                  </a:endParaRPr>
                </a:p>
              </p:txBody>
            </p:sp>
            <p:sp>
              <p:nvSpPr>
                <p:cNvPr id="20" name="Rounded Rectangle 19"/>
                <p:cNvSpPr/>
                <p:nvPr/>
              </p:nvSpPr>
              <p:spPr>
                <a:xfrm>
                  <a:off x="3022600" y="4836684"/>
                  <a:ext cx="1308101"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Bases Recalibrate</a:t>
                  </a:r>
                  <a:endParaRPr lang="en-US" sz="900" b="1" dirty="0">
                    <a:latin typeface="Arial"/>
                    <a:cs typeface="Arial"/>
                  </a:endParaRPr>
                </a:p>
              </p:txBody>
            </p:sp>
            <p:cxnSp>
              <p:nvCxnSpPr>
                <p:cNvPr id="28" name="Straight Arrow Connector 27"/>
                <p:cNvCxnSpPr>
                  <a:stCxn id="2" idx="2"/>
                  <a:endCxn id="3" idx="0"/>
                </p:cNvCxnSpPr>
                <p:nvPr/>
              </p:nvCxnSpPr>
              <p:spPr>
                <a:xfrm flipH="1">
                  <a:off x="3676650" y="2242435"/>
                  <a:ext cx="654050" cy="504273"/>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29" name="Straight Arrow Connector 28"/>
                <p:cNvCxnSpPr>
                  <a:stCxn id="3" idx="2"/>
                  <a:endCxn id="80" idx="0"/>
                </p:cNvCxnSpPr>
                <p:nvPr/>
              </p:nvCxnSpPr>
              <p:spPr>
                <a:xfrm>
                  <a:off x="3676651" y="3076908"/>
                  <a:ext cx="927824" cy="335556"/>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32" name="Straight Arrow Connector 31"/>
                <p:cNvCxnSpPr>
                  <a:stCxn id="18" idx="2"/>
                  <a:endCxn id="19" idx="0"/>
                </p:cNvCxnSpPr>
                <p:nvPr/>
              </p:nvCxnSpPr>
              <p:spPr>
                <a:xfrm flipH="1">
                  <a:off x="3676651" y="4018859"/>
                  <a:ext cx="927824" cy="276513"/>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35" name="Straight Arrow Connector 34"/>
                <p:cNvCxnSpPr>
                  <a:stCxn id="19" idx="2"/>
                  <a:endCxn id="20" idx="0"/>
                </p:cNvCxnSpPr>
                <p:nvPr/>
              </p:nvCxnSpPr>
              <p:spPr>
                <a:xfrm>
                  <a:off x="3676651" y="4625572"/>
                  <a:ext cx="0" cy="211112"/>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38" name="Straight Arrow Connector 37"/>
                <p:cNvCxnSpPr>
                  <a:stCxn id="20" idx="2"/>
                  <a:endCxn id="21" idx="0"/>
                </p:cNvCxnSpPr>
                <p:nvPr/>
              </p:nvCxnSpPr>
              <p:spPr>
                <a:xfrm>
                  <a:off x="3676651" y="5166884"/>
                  <a:ext cx="0" cy="203663"/>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41" name="TextBox 40"/>
                <p:cNvSpPr txBox="1"/>
                <p:nvPr/>
              </p:nvSpPr>
              <p:spPr>
                <a:xfrm>
                  <a:off x="2823703" y="2339235"/>
                  <a:ext cx="1197323" cy="236700"/>
                </a:xfrm>
                <a:prstGeom prst="rect">
                  <a:avLst/>
                </a:prstGeom>
                <a:noFill/>
              </p:spPr>
              <p:txBody>
                <a:bodyPr wrap="none" rtlCol="0">
                  <a:spAutoFit/>
                </a:bodyPr>
                <a:lstStyle/>
                <a:p>
                  <a:r>
                    <a:rPr lang="en-US" sz="900" b="1" dirty="0" smtClean="0">
                      <a:solidFill>
                        <a:srgbClr val="FF6600"/>
                      </a:solidFill>
                      <a:latin typeface="Arial"/>
                      <a:cs typeface="Arial"/>
                    </a:rPr>
                    <a:t>FASTQ or </a:t>
                  </a:r>
                  <a:r>
                    <a:rPr lang="en-US" sz="900" b="1" dirty="0" err="1" smtClean="0">
                      <a:solidFill>
                        <a:srgbClr val="FF6600"/>
                      </a:solidFill>
                      <a:latin typeface="Arial"/>
                      <a:cs typeface="Arial"/>
                    </a:rPr>
                    <a:t>uBAM</a:t>
                  </a:r>
                  <a:endParaRPr lang="en-US" sz="900" b="1" dirty="0">
                    <a:solidFill>
                      <a:srgbClr val="FF6600"/>
                    </a:solidFill>
                    <a:latin typeface="Arial"/>
                    <a:cs typeface="Arial"/>
                  </a:endParaRPr>
                </a:p>
              </p:txBody>
            </p:sp>
            <p:sp>
              <p:nvSpPr>
                <p:cNvPr id="42" name="TextBox 41"/>
                <p:cNvSpPr txBox="1"/>
                <p:nvPr/>
              </p:nvSpPr>
              <p:spPr>
                <a:xfrm>
                  <a:off x="3720816" y="3195788"/>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3" name="TextBox 42"/>
                <p:cNvSpPr txBox="1"/>
                <p:nvPr/>
              </p:nvSpPr>
              <p:spPr>
                <a:xfrm>
                  <a:off x="4300742" y="4075879"/>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4" name="TextBox 43"/>
                <p:cNvSpPr txBox="1"/>
                <p:nvPr/>
              </p:nvSpPr>
              <p:spPr>
                <a:xfrm>
                  <a:off x="3720816" y="4637868"/>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5" name="TextBox 44"/>
                <p:cNvSpPr txBox="1"/>
                <p:nvPr/>
              </p:nvSpPr>
              <p:spPr>
                <a:xfrm>
                  <a:off x="3720816" y="5149067"/>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6" name="TextBox 45"/>
                <p:cNvSpPr txBox="1"/>
                <p:nvPr/>
              </p:nvSpPr>
              <p:spPr>
                <a:xfrm>
                  <a:off x="2628334" y="1444971"/>
                  <a:ext cx="2271175" cy="338554"/>
                </a:xfrm>
                <a:prstGeom prst="rect">
                  <a:avLst/>
                </a:prstGeom>
                <a:noFill/>
              </p:spPr>
              <p:txBody>
                <a:bodyPr wrap="none" rtlCol="0">
                  <a:spAutoFit/>
                </a:bodyPr>
                <a:lstStyle/>
                <a:p>
                  <a:r>
                    <a:rPr lang="en-US" altLang="zh-CN" sz="1600" dirty="0" smtClean="0">
                      <a:latin typeface="Arial"/>
                      <a:cs typeface="Arial"/>
                    </a:rPr>
                    <a:t>1.</a:t>
                  </a:r>
                  <a:r>
                    <a:rPr lang="zh-CN" altLang="en-US" sz="1600" dirty="0" smtClean="0">
                      <a:latin typeface="Arial"/>
                      <a:cs typeface="Arial"/>
                    </a:rPr>
                    <a:t> </a:t>
                  </a:r>
                  <a:r>
                    <a:rPr lang="en-US" altLang="zh-CN" sz="1600" dirty="0" smtClean="0">
                      <a:latin typeface="Arial"/>
                      <a:cs typeface="Arial"/>
                    </a:rPr>
                    <a:t>PRE-PROCESSING</a:t>
                  </a:r>
                  <a:endParaRPr lang="en-US" sz="1600" dirty="0">
                    <a:latin typeface="Arial"/>
                    <a:cs typeface="Arial"/>
                  </a:endParaRPr>
                </a:p>
              </p:txBody>
            </p:sp>
          </p:grpSp>
        </p:grpSp>
        <p:sp>
          <p:nvSpPr>
            <p:cNvPr id="121" name="Rectangle 120"/>
            <p:cNvSpPr/>
            <p:nvPr/>
          </p:nvSpPr>
          <p:spPr>
            <a:xfrm>
              <a:off x="139279" y="2068643"/>
              <a:ext cx="749721" cy="268892"/>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RAW Reads</a:t>
              </a:r>
              <a:endParaRPr lang="en-US" sz="900" b="1" dirty="0">
                <a:latin typeface="Arial"/>
                <a:cs typeface="Arial"/>
              </a:endParaRPr>
            </a:p>
          </p:txBody>
        </p:sp>
        <p:cxnSp>
          <p:nvCxnSpPr>
            <p:cNvPr id="125" name="Straight Arrow Connector 124"/>
            <p:cNvCxnSpPr>
              <a:stCxn id="121" idx="3"/>
              <a:endCxn id="2" idx="1"/>
            </p:cNvCxnSpPr>
            <p:nvPr/>
          </p:nvCxnSpPr>
          <p:spPr>
            <a:xfrm>
              <a:off x="889000" y="2203089"/>
              <a:ext cx="253519" cy="1803"/>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grpSp>
      <p:sp>
        <p:nvSpPr>
          <p:cNvPr id="4" name="TextBox 3"/>
          <p:cNvSpPr txBox="1"/>
          <p:nvPr/>
        </p:nvSpPr>
        <p:spPr>
          <a:xfrm>
            <a:off x="2603500" y="943322"/>
            <a:ext cx="890407" cy="230832"/>
          </a:xfrm>
          <a:prstGeom prst="rect">
            <a:avLst/>
          </a:prstGeom>
          <a:noFill/>
          <a:ln>
            <a:solidFill>
              <a:srgbClr val="E46C0A"/>
            </a:solidFill>
          </a:ln>
        </p:spPr>
        <p:txBody>
          <a:bodyPr wrap="none" rtlCol="0">
            <a:spAutoFit/>
          </a:bodyPr>
          <a:lstStyle/>
          <a:p>
            <a:r>
              <a:rPr lang="en-US" sz="900" dirty="0" err="1" smtClean="0">
                <a:latin typeface="Arial"/>
                <a:cs typeface="Arial"/>
              </a:rPr>
              <a:t>rm_adapter.pl</a:t>
            </a:r>
            <a:endParaRPr lang="en-US" sz="900" dirty="0" smtClean="0">
              <a:latin typeface="Arial"/>
              <a:cs typeface="Arial"/>
            </a:endParaRPr>
          </a:p>
        </p:txBody>
      </p:sp>
      <p:sp>
        <p:nvSpPr>
          <p:cNvPr id="7" name="Rectangle 6"/>
          <p:cNvSpPr/>
          <p:nvPr/>
        </p:nvSpPr>
        <p:spPr>
          <a:xfrm>
            <a:off x="1793902" y="1980752"/>
            <a:ext cx="1800493" cy="230832"/>
          </a:xfrm>
          <a:prstGeom prst="rect">
            <a:avLst/>
          </a:prstGeom>
          <a:ln>
            <a:solidFill>
              <a:srgbClr val="E46C0A"/>
            </a:solidFill>
          </a:ln>
        </p:spPr>
        <p:txBody>
          <a:bodyPr wrap="none">
            <a:spAutoFit/>
          </a:bodyPr>
          <a:lstStyle/>
          <a:p>
            <a:r>
              <a:rPr lang="en-US" sz="900" dirty="0" err="1">
                <a:latin typeface="Arial"/>
                <a:cs typeface="Arial"/>
              </a:rPr>
              <a:t>bwa</a:t>
            </a:r>
            <a:r>
              <a:rPr lang="en-US" sz="900" dirty="0">
                <a:latin typeface="Arial"/>
                <a:cs typeface="Arial"/>
              </a:rPr>
              <a:t> </a:t>
            </a:r>
            <a:r>
              <a:rPr lang="en-US" sz="900" dirty="0" err="1">
                <a:latin typeface="Arial"/>
                <a:cs typeface="Arial"/>
              </a:rPr>
              <a:t>mem</a:t>
            </a:r>
            <a:r>
              <a:rPr lang="en-US" sz="900" dirty="0">
                <a:latin typeface="Arial"/>
                <a:cs typeface="Arial"/>
              </a:rPr>
              <a:t> -M -t 6 -a -R "$</a:t>
            </a:r>
            <a:r>
              <a:rPr lang="en-US" sz="900" dirty="0" err="1">
                <a:latin typeface="Arial"/>
                <a:cs typeface="Arial"/>
              </a:rPr>
              <a:t>rgline</a:t>
            </a:r>
            <a:r>
              <a:rPr lang="en-US" sz="900" dirty="0">
                <a:latin typeface="Arial"/>
                <a:cs typeface="Arial"/>
              </a:rPr>
              <a:t>"</a:t>
            </a:r>
          </a:p>
        </p:txBody>
      </p:sp>
      <p:sp>
        <p:nvSpPr>
          <p:cNvPr id="8" name="Rectangle 7"/>
          <p:cNvSpPr/>
          <p:nvPr/>
        </p:nvSpPr>
        <p:spPr>
          <a:xfrm>
            <a:off x="2758419" y="3213636"/>
            <a:ext cx="1005710" cy="230832"/>
          </a:xfrm>
          <a:prstGeom prst="rect">
            <a:avLst/>
          </a:prstGeom>
          <a:ln>
            <a:solidFill>
              <a:srgbClr val="E46C0A"/>
            </a:solidFill>
          </a:ln>
        </p:spPr>
        <p:txBody>
          <a:bodyPr wrap="none">
            <a:spAutoFit/>
          </a:bodyPr>
          <a:lstStyle/>
          <a:p>
            <a:r>
              <a:rPr lang="en-US" sz="900" dirty="0" err="1">
                <a:latin typeface="Arial"/>
                <a:cs typeface="Arial"/>
              </a:rPr>
              <a:t>samtools</a:t>
            </a:r>
            <a:r>
              <a:rPr lang="en-US" sz="900" dirty="0">
                <a:latin typeface="Arial"/>
                <a:cs typeface="Arial"/>
              </a:rPr>
              <a:t> </a:t>
            </a:r>
            <a:r>
              <a:rPr lang="en-US" sz="900" dirty="0" err="1">
                <a:latin typeface="Arial"/>
                <a:cs typeface="Arial"/>
              </a:rPr>
              <a:t>rmdup</a:t>
            </a:r>
            <a:endParaRPr lang="en-US" sz="900" dirty="0">
              <a:latin typeface="Arial"/>
              <a:cs typeface="Arial"/>
            </a:endParaRPr>
          </a:p>
        </p:txBody>
      </p:sp>
      <p:sp>
        <p:nvSpPr>
          <p:cNvPr id="80" name="Rounded Rectangle 79"/>
          <p:cNvSpPr/>
          <p:nvPr/>
        </p:nvSpPr>
        <p:spPr>
          <a:xfrm>
            <a:off x="1389991" y="2751608"/>
            <a:ext cx="1182432" cy="280735"/>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Sort</a:t>
            </a:r>
            <a:endParaRPr lang="en-US" sz="900" b="1" dirty="0">
              <a:latin typeface="Arial"/>
              <a:cs typeface="Arial"/>
            </a:endParaRPr>
          </a:p>
        </p:txBody>
      </p:sp>
      <p:cxnSp>
        <p:nvCxnSpPr>
          <p:cNvPr id="84" name="Straight Arrow Connector 83"/>
          <p:cNvCxnSpPr>
            <a:stCxn id="80" idx="2"/>
            <a:endCxn id="18" idx="0"/>
          </p:cNvCxnSpPr>
          <p:nvPr/>
        </p:nvCxnSpPr>
        <p:spPr>
          <a:xfrm>
            <a:off x="1981207" y="3032343"/>
            <a:ext cx="0" cy="227881"/>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24" name="Rectangle 23"/>
          <p:cNvSpPr/>
          <p:nvPr/>
        </p:nvSpPr>
        <p:spPr>
          <a:xfrm>
            <a:off x="2750402" y="2706945"/>
            <a:ext cx="1507557" cy="230832"/>
          </a:xfrm>
          <a:prstGeom prst="rect">
            <a:avLst/>
          </a:prstGeom>
          <a:ln>
            <a:solidFill>
              <a:srgbClr val="E46C0A"/>
            </a:solidFill>
          </a:ln>
        </p:spPr>
        <p:txBody>
          <a:bodyPr wrap="none">
            <a:spAutoFit/>
          </a:bodyPr>
          <a:lstStyle/>
          <a:p>
            <a:r>
              <a:rPr lang="en-US" sz="900" dirty="0" err="1">
                <a:latin typeface="Arial"/>
                <a:cs typeface="Arial"/>
              </a:rPr>
              <a:t>samtools</a:t>
            </a:r>
            <a:r>
              <a:rPr lang="en-US" sz="900" dirty="0">
                <a:latin typeface="Arial"/>
                <a:cs typeface="Arial"/>
              </a:rPr>
              <a:t> sort -@ 4 -m 4G</a:t>
            </a:r>
          </a:p>
        </p:txBody>
      </p:sp>
      <p:sp>
        <p:nvSpPr>
          <p:cNvPr id="6" name="Rectangle 5"/>
          <p:cNvSpPr/>
          <p:nvPr/>
        </p:nvSpPr>
        <p:spPr>
          <a:xfrm>
            <a:off x="1900674" y="4307731"/>
            <a:ext cx="3387441" cy="1477328"/>
          </a:xfrm>
          <a:prstGeom prst="rect">
            <a:avLst/>
          </a:prstGeom>
          <a:ln>
            <a:solidFill>
              <a:schemeClr val="accent6">
                <a:lumMod val="75000"/>
              </a:schemeClr>
            </a:solidFill>
          </a:ln>
        </p:spPr>
        <p:txBody>
          <a:bodyPr wrap="square">
            <a:spAutoFit/>
          </a:bodyPr>
          <a:lstStyle/>
          <a:p>
            <a:r>
              <a:rPr lang="en-US" sz="900" dirty="0" err="1"/>
              <a:t>gatk</a:t>
            </a:r>
            <a:r>
              <a:rPr lang="en-US" sz="900" dirty="0"/>
              <a:t> -</a:t>
            </a:r>
            <a:r>
              <a:rPr lang="en-US" sz="900" dirty="0" err="1"/>
              <a:t>nct</a:t>
            </a:r>
            <a:r>
              <a:rPr lang="en-US" sz="900" dirty="0"/>
              <a:t> 4 -T </a:t>
            </a:r>
            <a:r>
              <a:rPr lang="en-US" sz="900" dirty="0" err="1"/>
              <a:t>BaseRecalibrator</a:t>
            </a:r>
            <a:r>
              <a:rPr lang="en-US" sz="900" dirty="0"/>
              <a:t> -R $</a:t>
            </a:r>
            <a:r>
              <a:rPr lang="en-US" sz="900" dirty="0" err="1"/>
              <a:t>refgenomefasta</a:t>
            </a:r>
            <a:r>
              <a:rPr lang="en-US" sz="900" dirty="0"/>
              <a:t> \</a:t>
            </a:r>
          </a:p>
          <a:p>
            <a:r>
              <a:rPr lang="en-US" sz="900" dirty="0"/>
              <a:t>     -</a:t>
            </a:r>
            <a:r>
              <a:rPr lang="en-US" sz="900" dirty="0" err="1"/>
              <a:t>knownSites</a:t>
            </a:r>
            <a:r>
              <a:rPr lang="en-US" sz="900" dirty="0"/>
              <a:t> </a:t>
            </a:r>
            <a:r>
              <a:rPr lang="en-US" sz="900" dirty="0" smtClean="0"/>
              <a:t>1000G_phase1</a:t>
            </a:r>
            <a:r>
              <a:rPr lang="en-US" sz="900" dirty="0"/>
              <a:t>.indels.b38.fix.vcf \</a:t>
            </a:r>
          </a:p>
          <a:p>
            <a:r>
              <a:rPr lang="en-US" sz="900" dirty="0"/>
              <a:t>     -</a:t>
            </a:r>
            <a:r>
              <a:rPr lang="en-US" sz="900" dirty="0" err="1"/>
              <a:t>knownSites</a:t>
            </a:r>
            <a:r>
              <a:rPr lang="en-US" sz="900" dirty="0"/>
              <a:t> </a:t>
            </a:r>
            <a:r>
              <a:rPr lang="en-US" sz="900" dirty="0" smtClean="0"/>
              <a:t>Mills_and_1000G_gold_standard.indels.b38</a:t>
            </a:r>
            <a:r>
              <a:rPr lang="en-US" sz="900" dirty="0"/>
              <a:t>.fix.vcf \</a:t>
            </a:r>
          </a:p>
          <a:p>
            <a:r>
              <a:rPr lang="en-US" sz="900" dirty="0"/>
              <a:t>     -</a:t>
            </a:r>
            <a:r>
              <a:rPr lang="en-US" sz="900" dirty="0" err="1"/>
              <a:t>knownSites</a:t>
            </a:r>
            <a:r>
              <a:rPr lang="en-US" sz="900" dirty="0"/>
              <a:t> </a:t>
            </a:r>
            <a:r>
              <a:rPr lang="en-US" sz="900" dirty="0" smtClean="0"/>
              <a:t>dbsnp_v141</a:t>
            </a:r>
            <a:r>
              <a:rPr lang="en-US" sz="900" dirty="0"/>
              <a:t>.All.fix.vcf \</a:t>
            </a:r>
          </a:p>
          <a:p>
            <a:r>
              <a:rPr lang="en-US" sz="900" dirty="0"/>
              <a:t>     -I </a:t>
            </a:r>
            <a:r>
              <a:rPr lang="en-US" sz="900" dirty="0" err="1"/>
              <a:t>sorted.realn.bam</a:t>
            </a:r>
            <a:r>
              <a:rPr lang="en-US" sz="900" dirty="0"/>
              <a:t> \</a:t>
            </a:r>
          </a:p>
          <a:p>
            <a:r>
              <a:rPr lang="en-US" sz="900" dirty="0"/>
              <a:t>     -o </a:t>
            </a:r>
            <a:r>
              <a:rPr lang="en-US" sz="900" dirty="0" err="1" smtClean="0"/>
              <a:t>sorted.realn.bam.recalibration_report.grp</a:t>
            </a:r>
            <a:endParaRPr lang="en-US" sz="900" dirty="0" smtClean="0"/>
          </a:p>
          <a:p>
            <a:r>
              <a:rPr lang="en-US" sz="900" dirty="0" err="1"/>
              <a:t>gatk</a:t>
            </a:r>
            <a:r>
              <a:rPr lang="en-US" sz="900" dirty="0"/>
              <a:t> -</a:t>
            </a:r>
            <a:r>
              <a:rPr lang="en-US" sz="900" dirty="0" err="1"/>
              <a:t>nct</a:t>
            </a:r>
            <a:r>
              <a:rPr lang="en-US" sz="900" dirty="0"/>
              <a:t> 4 -T </a:t>
            </a:r>
            <a:r>
              <a:rPr lang="en-US" sz="900" dirty="0" err="1"/>
              <a:t>PrintReads</a:t>
            </a:r>
            <a:r>
              <a:rPr lang="en-US" sz="900" dirty="0"/>
              <a:t> -R $</a:t>
            </a:r>
            <a:r>
              <a:rPr lang="en-US" sz="900" dirty="0" err="1"/>
              <a:t>refgenomefasta</a:t>
            </a:r>
            <a:r>
              <a:rPr lang="en-US" sz="900" dirty="0"/>
              <a:t> \</a:t>
            </a:r>
          </a:p>
          <a:p>
            <a:r>
              <a:rPr lang="en-US" sz="900" dirty="0"/>
              <a:t>     -I </a:t>
            </a:r>
            <a:r>
              <a:rPr lang="en-US" sz="900" dirty="0" err="1"/>
              <a:t>sorted.realn.bam</a:t>
            </a:r>
            <a:r>
              <a:rPr lang="en-US" sz="900" dirty="0"/>
              <a:t> \</a:t>
            </a:r>
          </a:p>
          <a:p>
            <a:r>
              <a:rPr lang="en-US" sz="900" dirty="0"/>
              <a:t>     -BQSR </a:t>
            </a:r>
            <a:r>
              <a:rPr lang="en-US" sz="900" dirty="0" err="1"/>
              <a:t>sorted.realn.bam.recalibration_report.grp</a:t>
            </a:r>
            <a:r>
              <a:rPr lang="en-US" sz="900" dirty="0"/>
              <a:t> \</a:t>
            </a:r>
          </a:p>
          <a:p>
            <a:r>
              <a:rPr lang="en-US" sz="900" dirty="0"/>
              <a:t>     -o $</a:t>
            </a:r>
            <a:r>
              <a:rPr lang="en-US" sz="900" dirty="0" err="1"/>
              <a:t>outbam</a:t>
            </a:r>
            <a:endParaRPr lang="en-US" sz="900" dirty="0"/>
          </a:p>
        </p:txBody>
      </p:sp>
      <p:sp>
        <p:nvSpPr>
          <p:cNvPr id="9" name="Rectangle 8"/>
          <p:cNvSpPr/>
          <p:nvPr/>
        </p:nvSpPr>
        <p:spPr>
          <a:xfrm>
            <a:off x="4559300" y="2238305"/>
            <a:ext cx="2565400" cy="2031326"/>
          </a:xfrm>
          <a:prstGeom prst="rect">
            <a:avLst/>
          </a:prstGeom>
          <a:ln>
            <a:solidFill>
              <a:schemeClr val="accent6">
                <a:lumMod val="75000"/>
              </a:schemeClr>
            </a:solidFill>
          </a:ln>
        </p:spPr>
        <p:txBody>
          <a:bodyPr wrap="square">
            <a:spAutoFit/>
          </a:bodyPr>
          <a:lstStyle/>
          <a:p>
            <a:r>
              <a:rPr lang="en-US" sz="900" dirty="0" err="1">
                <a:latin typeface="Arial"/>
                <a:cs typeface="Arial"/>
              </a:rPr>
              <a:t>gatk</a:t>
            </a:r>
            <a:r>
              <a:rPr lang="en-US" sz="900" dirty="0">
                <a:latin typeface="Arial"/>
                <a:cs typeface="Arial"/>
              </a:rPr>
              <a:t> -</a:t>
            </a:r>
            <a:r>
              <a:rPr lang="en-US" sz="900" dirty="0" err="1">
                <a:latin typeface="Arial"/>
                <a:cs typeface="Arial"/>
              </a:rPr>
              <a:t>nt</a:t>
            </a:r>
            <a:r>
              <a:rPr lang="en-US" sz="900" dirty="0">
                <a:latin typeface="Arial"/>
                <a:cs typeface="Arial"/>
              </a:rPr>
              <a:t> 4 --</a:t>
            </a:r>
            <a:r>
              <a:rPr lang="en-US" sz="900" dirty="0" err="1">
                <a:latin typeface="Arial"/>
                <a:cs typeface="Arial"/>
              </a:rPr>
              <a:t>fix_misencoded_quality_scores</a:t>
            </a:r>
            <a:r>
              <a:rPr lang="en-US" sz="900" dirty="0">
                <a:latin typeface="Arial"/>
                <a:cs typeface="Arial"/>
              </a:rPr>
              <a:t> -T </a:t>
            </a:r>
            <a:r>
              <a:rPr lang="en-US" sz="900" dirty="0" err="1">
                <a:latin typeface="Arial"/>
                <a:cs typeface="Arial"/>
              </a:rPr>
              <a:t>RealignerTargetCreator</a:t>
            </a:r>
            <a:r>
              <a:rPr lang="en-US" sz="900" dirty="0">
                <a:latin typeface="Arial"/>
                <a:cs typeface="Arial"/>
              </a:rPr>
              <a:t> -R $</a:t>
            </a:r>
            <a:r>
              <a:rPr lang="en-US" sz="900" dirty="0" err="1">
                <a:latin typeface="Arial"/>
                <a:cs typeface="Arial"/>
              </a:rPr>
              <a:t>refgenomefasta</a:t>
            </a:r>
            <a:r>
              <a:rPr lang="en-US" sz="900" dirty="0">
                <a:latin typeface="Arial"/>
                <a:cs typeface="Arial"/>
              </a:rPr>
              <a:t> \</a:t>
            </a:r>
          </a:p>
          <a:p>
            <a:r>
              <a:rPr lang="en-US" sz="900" dirty="0">
                <a:latin typeface="Arial"/>
                <a:cs typeface="Arial"/>
              </a:rPr>
              <a:t>     -I $</a:t>
            </a:r>
            <a:r>
              <a:rPr lang="en-US" sz="900" dirty="0" err="1">
                <a:latin typeface="Arial"/>
                <a:cs typeface="Arial"/>
              </a:rPr>
              <a:t>inbam</a:t>
            </a:r>
            <a:r>
              <a:rPr lang="en-US" sz="900" dirty="0">
                <a:latin typeface="Arial"/>
                <a:cs typeface="Arial"/>
              </a:rPr>
              <a:t> \</a:t>
            </a:r>
          </a:p>
          <a:p>
            <a:r>
              <a:rPr lang="en-US" sz="900" dirty="0">
                <a:latin typeface="Arial"/>
                <a:cs typeface="Arial"/>
              </a:rPr>
              <a:t>     -o </a:t>
            </a:r>
            <a:r>
              <a:rPr lang="en-US" sz="900" dirty="0" err="1" smtClean="0">
                <a:latin typeface="Arial"/>
                <a:cs typeface="Arial"/>
              </a:rPr>
              <a:t>sorted.bam.intervals</a:t>
            </a:r>
            <a:endParaRPr lang="en-US" sz="900" dirty="0" smtClean="0">
              <a:latin typeface="Arial"/>
              <a:cs typeface="Arial"/>
            </a:endParaRPr>
          </a:p>
          <a:p>
            <a:endParaRPr lang="en-US" sz="900" dirty="0" smtClean="0">
              <a:latin typeface="Arial"/>
              <a:cs typeface="Arial"/>
            </a:endParaRPr>
          </a:p>
          <a:p>
            <a:endParaRPr lang="en-US" sz="900" dirty="0">
              <a:latin typeface="Arial"/>
              <a:cs typeface="Arial"/>
            </a:endParaRPr>
          </a:p>
          <a:p>
            <a:r>
              <a:rPr lang="en-US" altLang="zh-CN" sz="900" dirty="0" err="1" smtClean="0">
                <a:latin typeface="Arial"/>
                <a:cs typeface="Arial"/>
              </a:rPr>
              <a:t>gatk</a:t>
            </a:r>
            <a:r>
              <a:rPr lang="zh-CN" altLang="en-US" sz="900" dirty="0">
                <a:latin typeface="Arial"/>
                <a:cs typeface="Arial"/>
              </a:rPr>
              <a:t> </a:t>
            </a:r>
            <a:r>
              <a:rPr lang="en-US" sz="900" dirty="0" smtClean="0">
                <a:latin typeface="Arial"/>
                <a:cs typeface="Arial"/>
              </a:rPr>
              <a:t>-</a:t>
            </a:r>
            <a:r>
              <a:rPr lang="en-US" sz="900" dirty="0">
                <a:latin typeface="Arial"/>
                <a:cs typeface="Arial"/>
              </a:rPr>
              <a:t>T </a:t>
            </a:r>
            <a:r>
              <a:rPr lang="en-US" sz="900" dirty="0" err="1">
                <a:latin typeface="Arial"/>
                <a:cs typeface="Arial"/>
              </a:rPr>
              <a:t>IndelRealigner</a:t>
            </a:r>
            <a:r>
              <a:rPr lang="en-US" sz="900" dirty="0">
                <a:latin typeface="Arial"/>
                <a:cs typeface="Arial"/>
              </a:rPr>
              <a:t> \</a:t>
            </a:r>
          </a:p>
          <a:p>
            <a:r>
              <a:rPr lang="en-US" sz="900" dirty="0">
                <a:latin typeface="Arial"/>
                <a:cs typeface="Arial"/>
              </a:rPr>
              <a:t>   -R </a:t>
            </a:r>
            <a:r>
              <a:rPr lang="en-US" sz="900" dirty="0" err="1">
                <a:latin typeface="Arial"/>
                <a:cs typeface="Arial"/>
              </a:rPr>
              <a:t>reference.fasta</a:t>
            </a:r>
            <a:r>
              <a:rPr lang="en-US" sz="900" dirty="0">
                <a:latin typeface="Arial"/>
                <a:cs typeface="Arial"/>
              </a:rPr>
              <a:t> \</a:t>
            </a:r>
          </a:p>
          <a:p>
            <a:r>
              <a:rPr lang="en-US" sz="900" dirty="0">
                <a:latin typeface="Arial"/>
                <a:cs typeface="Arial"/>
              </a:rPr>
              <a:t>   -I </a:t>
            </a:r>
            <a:r>
              <a:rPr lang="en-US" sz="900" dirty="0" err="1">
                <a:latin typeface="Arial"/>
                <a:cs typeface="Arial"/>
              </a:rPr>
              <a:t>input.bam</a:t>
            </a:r>
            <a:r>
              <a:rPr lang="en-US" sz="900" dirty="0">
                <a:latin typeface="Arial"/>
                <a:cs typeface="Arial"/>
              </a:rPr>
              <a:t> \</a:t>
            </a:r>
          </a:p>
          <a:p>
            <a:r>
              <a:rPr lang="en-US" sz="900" dirty="0">
                <a:latin typeface="Arial"/>
                <a:cs typeface="Arial"/>
              </a:rPr>
              <a:t>   -known </a:t>
            </a:r>
            <a:r>
              <a:rPr lang="en-US" sz="900" dirty="0" err="1">
                <a:latin typeface="Arial"/>
                <a:cs typeface="Arial"/>
              </a:rPr>
              <a:t>indels.vcf</a:t>
            </a:r>
            <a:r>
              <a:rPr lang="en-US" sz="900" dirty="0">
                <a:latin typeface="Arial"/>
                <a:cs typeface="Arial"/>
              </a:rPr>
              <a:t> \</a:t>
            </a:r>
          </a:p>
          <a:p>
            <a:r>
              <a:rPr lang="en-US" sz="900" dirty="0">
                <a:latin typeface="Arial"/>
                <a:cs typeface="Arial"/>
              </a:rPr>
              <a:t>   -</a:t>
            </a:r>
            <a:r>
              <a:rPr lang="en-US" sz="900" dirty="0" err="1">
                <a:latin typeface="Arial"/>
                <a:cs typeface="Arial"/>
              </a:rPr>
              <a:t>targetIntervals</a:t>
            </a:r>
            <a:r>
              <a:rPr lang="en-US" sz="900" dirty="0">
                <a:latin typeface="Arial"/>
                <a:cs typeface="Arial"/>
              </a:rPr>
              <a:t> </a:t>
            </a:r>
            <a:r>
              <a:rPr lang="en-US" sz="900" dirty="0" err="1">
                <a:latin typeface="Arial"/>
                <a:cs typeface="Arial"/>
              </a:rPr>
              <a:t>intervalListFromRTC.intervals</a:t>
            </a:r>
            <a:r>
              <a:rPr lang="en-US" sz="900" dirty="0">
                <a:latin typeface="Arial"/>
                <a:cs typeface="Arial"/>
              </a:rPr>
              <a:t> \</a:t>
            </a:r>
          </a:p>
          <a:p>
            <a:r>
              <a:rPr lang="en-US" sz="900" dirty="0">
                <a:latin typeface="Arial"/>
                <a:cs typeface="Arial"/>
              </a:rPr>
              <a:t>   -o </a:t>
            </a:r>
            <a:r>
              <a:rPr lang="en-US" sz="900" dirty="0" err="1" smtClean="0">
                <a:latin typeface="Arial"/>
                <a:cs typeface="Arial"/>
              </a:rPr>
              <a:t>realignedBam.bam</a:t>
            </a:r>
            <a:endParaRPr lang="en-US" sz="900" dirty="0" smtClean="0">
              <a:latin typeface="Arial"/>
              <a:cs typeface="Arial"/>
            </a:endParaRPr>
          </a:p>
          <a:p>
            <a:endParaRPr lang="en-US" sz="900" dirty="0">
              <a:latin typeface="Arial"/>
              <a:cs typeface="Arial"/>
            </a:endParaRPr>
          </a:p>
        </p:txBody>
      </p:sp>
      <p:sp>
        <p:nvSpPr>
          <p:cNvPr id="10" name="Right Arrow 9"/>
          <p:cNvSpPr/>
          <p:nvPr/>
        </p:nvSpPr>
        <p:spPr>
          <a:xfrm>
            <a:off x="2324949" y="3821684"/>
            <a:ext cx="1933010"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6666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698500"/>
            <a:ext cx="9144000" cy="4518021"/>
          </a:xfrm>
          <a:prstGeom prst="rect">
            <a:avLst/>
          </a:prstGeom>
        </p:spPr>
      </p:pic>
      <p:sp>
        <p:nvSpPr>
          <p:cNvPr id="3" name="Title 2"/>
          <p:cNvSpPr>
            <a:spLocks noGrp="1"/>
          </p:cNvSpPr>
          <p:nvPr>
            <p:ph type="title"/>
          </p:nvPr>
        </p:nvSpPr>
        <p:spPr>
          <a:xfrm>
            <a:off x="457200" y="1"/>
            <a:ext cx="8229600" cy="673100"/>
          </a:xfrm>
        </p:spPr>
        <p:txBody>
          <a:bodyPr>
            <a:normAutofit fontScale="90000"/>
          </a:bodyPr>
          <a:lstStyle/>
          <a:p>
            <a:r>
              <a:rPr lang="en-US" dirty="0" smtClean="0"/>
              <a:t>为什么要重比对</a:t>
            </a:r>
            <a:endParaRPr lang="en-US" dirty="0"/>
          </a:p>
        </p:txBody>
      </p:sp>
    </p:spTree>
    <p:extLst>
      <p:ext uri="{BB962C8B-B14F-4D97-AF65-F5344CB8AC3E}">
        <p14:creationId xmlns:p14="http://schemas.microsoft.com/office/powerpoint/2010/main" val="19360810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60"/>
            <a:ext cx="9144000" cy="5780425"/>
          </a:xfrm>
          <a:prstGeom prst="rect">
            <a:avLst/>
          </a:prstGeom>
        </p:spPr>
      </p:pic>
      <p:sp>
        <p:nvSpPr>
          <p:cNvPr id="4" name="Title 2"/>
          <p:cNvSpPr>
            <a:spLocks noGrp="1"/>
          </p:cNvSpPr>
          <p:nvPr>
            <p:ph type="title"/>
          </p:nvPr>
        </p:nvSpPr>
        <p:spPr>
          <a:xfrm>
            <a:off x="355600" y="-88635"/>
            <a:ext cx="8229600" cy="533135"/>
          </a:xfrm>
        </p:spPr>
        <p:txBody>
          <a:bodyPr>
            <a:normAutofit fontScale="90000"/>
          </a:bodyPr>
          <a:lstStyle/>
          <a:p>
            <a:pPr algn="l"/>
            <a:r>
              <a:rPr lang="zh-CN" altLang="en-US" sz="3200" dirty="0" smtClean="0">
                <a:solidFill>
                  <a:srgbClr val="FF0000"/>
                </a:solidFill>
              </a:rPr>
              <a:t>局部</a:t>
            </a:r>
            <a:r>
              <a:rPr lang="en-US" sz="3200" dirty="0" smtClean="0">
                <a:solidFill>
                  <a:srgbClr val="FF0000"/>
                </a:solidFill>
              </a:rPr>
              <a:t>重比对</a:t>
            </a:r>
            <a:r>
              <a:rPr lang="zh-CN" altLang="en-US" sz="3200" dirty="0" smtClean="0">
                <a:solidFill>
                  <a:srgbClr val="FF0000"/>
                </a:solidFill>
              </a:rPr>
              <a:t>的重要性</a:t>
            </a:r>
            <a:endParaRPr lang="en-US" sz="3200" dirty="0">
              <a:solidFill>
                <a:srgbClr val="FF0000"/>
              </a:solidFill>
            </a:endParaRPr>
          </a:p>
        </p:txBody>
      </p:sp>
      <p:pic>
        <p:nvPicPr>
          <p:cNvPr id="5" name="图片 4"/>
          <p:cNvPicPr>
            <a:picLocks noChangeAspect="1"/>
          </p:cNvPicPr>
          <p:nvPr/>
        </p:nvPicPr>
        <p:blipFill>
          <a:blip r:embed="rId3"/>
          <a:stretch>
            <a:fillRect/>
          </a:stretch>
        </p:blipFill>
        <p:spPr>
          <a:xfrm>
            <a:off x="7372349" y="2990850"/>
            <a:ext cx="1600251" cy="2305050"/>
          </a:xfrm>
          <a:prstGeom prst="rect">
            <a:avLst/>
          </a:prstGeom>
        </p:spPr>
      </p:pic>
    </p:spTree>
    <p:extLst>
      <p:ext uri="{BB962C8B-B14F-4D97-AF65-F5344CB8AC3E}">
        <p14:creationId xmlns:p14="http://schemas.microsoft.com/office/powerpoint/2010/main" val="1901241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0" y="54499"/>
            <a:ext cx="2541281" cy="5671257"/>
            <a:chOff x="2819942" y="1608605"/>
            <a:chExt cx="2541281" cy="4100752"/>
          </a:xfrm>
        </p:grpSpPr>
        <p:sp>
          <p:nvSpPr>
            <p:cNvPr id="28" name="Rounded Rectangle 27"/>
            <p:cNvSpPr/>
            <p:nvPr/>
          </p:nvSpPr>
          <p:spPr>
            <a:xfrm>
              <a:off x="3673653" y="4218718"/>
              <a:ext cx="1182430" cy="322014"/>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Joint Genotype</a:t>
              </a:r>
              <a:endParaRPr lang="en-US" sz="900" b="1" dirty="0">
                <a:latin typeface="Arial"/>
                <a:cs typeface="Arial"/>
              </a:endParaRPr>
            </a:p>
          </p:txBody>
        </p:sp>
        <p:grpSp>
          <p:nvGrpSpPr>
            <p:cNvPr id="29" name="Group 28"/>
            <p:cNvGrpSpPr/>
            <p:nvPr/>
          </p:nvGrpSpPr>
          <p:grpSpPr>
            <a:xfrm>
              <a:off x="2819942" y="1608605"/>
              <a:ext cx="2541281" cy="4100752"/>
              <a:chOff x="5920548" y="1539585"/>
              <a:chExt cx="2541281" cy="4100752"/>
            </a:xfrm>
          </p:grpSpPr>
          <p:grpSp>
            <p:nvGrpSpPr>
              <p:cNvPr id="30" name="Group 29"/>
              <p:cNvGrpSpPr/>
              <p:nvPr/>
            </p:nvGrpSpPr>
            <p:grpSpPr>
              <a:xfrm>
                <a:off x="5920548" y="1539585"/>
                <a:ext cx="2541281" cy="4100752"/>
                <a:chOff x="2628334" y="1444971"/>
                <a:chExt cx="2811362" cy="4205003"/>
              </a:xfrm>
            </p:grpSpPr>
            <p:sp>
              <p:nvSpPr>
                <p:cNvPr id="32" name="Rectangle 31"/>
                <p:cNvSpPr/>
                <p:nvPr/>
              </p:nvSpPr>
              <p:spPr>
                <a:xfrm>
                  <a:off x="3022600" y="5370547"/>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Ready Variants</a:t>
                  </a:r>
                  <a:endParaRPr lang="en-US" sz="900" b="1" dirty="0">
                    <a:latin typeface="Arial"/>
                    <a:cs typeface="Arial"/>
                  </a:endParaRPr>
                </a:p>
              </p:txBody>
            </p:sp>
            <p:grpSp>
              <p:nvGrpSpPr>
                <p:cNvPr id="33" name="Group 32"/>
                <p:cNvGrpSpPr/>
                <p:nvPr/>
              </p:nvGrpSpPr>
              <p:grpSpPr>
                <a:xfrm>
                  <a:off x="2628334" y="1444971"/>
                  <a:ext cx="2811362" cy="4000899"/>
                  <a:chOff x="2628334" y="1444971"/>
                  <a:chExt cx="2811362" cy="4000899"/>
                </a:xfrm>
              </p:grpSpPr>
              <p:sp>
                <p:nvSpPr>
                  <p:cNvPr id="34" name="Rectangle 33"/>
                  <p:cNvSpPr/>
                  <p:nvPr/>
                </p:nvSpPr>
                <p:spPr>
                  <a:xfrm>
                    <a:off x="3022600" y="1955773"/>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Ready reads</a:t>
                    </a:r>
                    <a:endParaRPr lang="en-US" sz="900" b="1" dirty="0">
                      <a:latin typeface="Arial"/>
                      <a:cs typeface="Arial"/>
                    </a:endParaRPr>
                  </a:p>
                </p:txBody>
              </p:sp>
              <p:sp>
                <p:nvSpPr>
                  <p:cNvPr id="35" name="Rounded Rectangle 34"/>
                  <p:cNvSpPr/>
                  <p:nvPr/>
                </p:nvSpPr>
                <p:spPr>
                  <a:xfrm>
                    <a:off x="3022600" y="2525363"/>
                    <a:ext cx="1308099"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Call Variants</a:t>
                    </a:r>
                    <a:endParaRPr lang="en-US" sz="900" b="1" dirty="0">
                      <a:latin typeface="Arial"/>
                      <a:cs typeface="Arial"/>
                    </a:endParaRPr>
                  </a:p>
                </p:txBody>
              </p:sp>
              <p:sp>
                <p:nvSpPr>
                  <p:cNvPr id="36" name="Rounded Rectangle 35"/>
                  <p:cNvSpPr/>
                  <p:nvPr/>
                </p:nvSpPr>
                <p:spPr>
                  <a:xfrm>
                    <a:off x="3577361" y="3310858"/>
                    <a:ext cx="1308095"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Merge(</a:t>
                    </a:r>
                    <a:r>
                      <a:rPr lang="en-US" sz="900" b="1" dirty="0" err="1" smtClean="0">
                        <a:latin typeface="Arial"/>
                        <a:cs typeface="Arial"/>
                      </a:rPr>
                      <a:t>optinal</a:t>
                    </a:r>
                    <a:r>
                      <a:rPr lang="en-US" sz="900" b="1" dirty="0" smtClean="0">
                        <a:latin typeface="Arial"/>
                        <a:cs typeface="Arial"/>
                      </a:rPr>
                      <a:t>)</a:t>
                    </a:r>
                    <a:endParaRPr lang="en-US" sz="900" b="1" dirty="0">
                      <a:latin typeface="Arial"/>
                      <a:cs typeface="Arial"/>
                    </a:endParaRPr>
                  </a:p>
                </p:txBody>
              </p:sp>
              <p:sp>
                <p:nvSpPr>
                  <p:cNvPr id="37" name="Rounded Rectangle 36"/>
                  <p:cNvSpPr/>
                  <p:nvPr/>
                </p:nvSpPr>
                <p:spPr>
                  <a:xfrm>
                    <a:off x="3022600" y="4892083"/>
                    <a:ext cx="1308099"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Filter Variants(VQSR)</a:t>
                    </a:r>
                    <a:endParaRPr lang="en-US" sz="900" b="1" dirty="0">
                      <a:latin typeface="Arial"/>
                      <a:cs typeface="Arial"/>
                    </a:endParaRPr>
                  </a:p>
                </p:txBody>
              </p:sp>
              <p:cxnSp>
                <p:nvCxnSpPr>
                  <p:cNvPr id="38" name="Straight Arrow Connector 37"/>
                  <p:cNvCxnSpPr>
                    <a:stCxn id="34" idx="2"/>
                    <a:endCxn id="35" idx="0"/>
                  </p:cNvCxnSpPr>
                  <p:nvPr/>
                </p:nvCxnSpPr>
                <p:spPr>
                  <a:xfrm>
                    <a:off x="3676650" y="2235199"/>
                    <a:ext cx="0" cy="290164"/>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39" name="Straight Arrow Connector 38"/>
                  <p:cNvCxnSpPr>
                    <a:stCxn id="35" idx="2"/>
                    <a:endCxn id="36" idx="0"/>
                  </p:cNvCxnSpPr>
                  <p:nvPr/>
                </p:nvCxnSpPr>
                <p:spPr>
                  <a:xfrm>
                    <a:off x="3676650" y="2855563"/>
                    <a:ext cx="554758" cy="455295"/>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40" name="Straight Arrow Connector 39"/>
                  <p:cNvCxnSpPr>
                    <a:stCxn id="28" idx="2"/>
                    <a:endCxn id="37" idx="0"/>
                  </p:cNvCxnSpPr>
                  <p:nvPr/>
                </p:nvCxnSpPr>
                <p:spPr>
                  <a:xfrm flipH="1">
                    <a:off x="3676650" y="4451640"/>
                    <a:ext cx="550173" cy="440444"/>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41" name="Straight Arrow Connector 40"/>
                  <p:cNvCxnSpPr>
                    <a:stCxn id="37" idx="2"/>
                    <a:endCxn id="32" idx="0"/>
                  </p:cNvCxnSpPr>
                  <p:nvPr/>
                </p:nvCxnSpPr>
                <p:spPr>
                  <a:xfrm>
                    <a:off x="3676650" y="5222283"/>
                    <a:ext cx="0" cy="148264"/>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42" name="TextBox 41"/>
                  <p:cNvSpPr txBox="1"/>
                  <p:nvPr/>
                </p:nvSpPr>
                <p:spPr>
                  <a:xfrm>
                    <a:off x="3154606" y="2272184"/>
                    <a:ext cx="495068"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3" name="TextBox 42"/>
                  <p:cNvSpPr txBox="1"/>
                  <p:nvPr/>
                </p:nvSpPr>
                <p:spPr>
                  <a:xfrm>
                    <a:off x="4198508" y="3077695"/>
                    <a:ext cx="537650" cy="236700"/>
                  </a:xfrm>
                  <a:prstGeom prst="rect">
                    <a:avLst/>
                  </a:prstGeom>
                  <a:noFill/>
                </p:spPr>
                <p:txBody>
                  <a:bodyPr wrap="none" rtlCol="0">
                    <a:spAutoFit/>
                  </a:bodyPr>
                  <a:lstStyle/>
                  <a:p>
                    <a:r>
                      <a:rPr lang="en-US" sz="900" b="1" dirty="0" err="1" smtClean="0">
                        <a:solidFill>
                          <a:srgbClr val="FF6600"/>
                        </a:solidFill>
                        <a:latin typeface="Arial"/>
                        <a:cs typeface="Arial"/>
                      </a:rPr>
                      <a:t>gVCF</a:t>
                    </a:r>
                    <a:endParaRPr lang="en-US" sz="900" b="1" dirty="0">
                      <a:solidFill>
                        <a:srgbClr val="FF6600"/>
                      </a:solidFill>
                      <a:latin typeface="Arial"/>
                      <a:cs typeface="Arial"/>
                    </a:endParaRPr>
                  </a:p>
                </p:txBody>
              </p:sp>
              <p:sp>
                <p:nvSpPr>
                  <p:cNvPr id="44" name="TextBox 43"/>
                  <p:cNvSpPr txBox="1"/>
                  <p:nvPr/>
                </p:nvSpPr>
                <p:spPr>
                  <a:xfrm>
                    <a:off x="4168110" y="4499109"/>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45" name="TextBox 44"/>
                  <p:cNvSpPr txBox="1"/>
                  <p:nvPr/>
                </p:nvSpPr>
                <p:spPr>
                  <a:xfrm>
                    <a:off x="3696925" y="5209170"/>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46" name="TextBox 45"/>
                  <p:cNvSpPr txBox="1"/>
                  <p:nvPr/>
                </p:nvSpPr>
                <p:spPr>
                  <a:xfrm>
                    <a:off x="2628334" y="1444971"/>
                    <a:ext cx="2811362" cy="347161"/>
                  </a:xfrm>
                  <a:prstGeom prst="rect">
                    <a:avLst/>
                  </a:prstGeom>
                  <a:noFill/>
                </p:spPr>
                <p:txBody>
                  <a:bodyPr wrap="none" rtlCol="0">
                    <a:spAutoFit/>
                  </a:bodyPr>
                  <a:lstStyle/>
                  <a:p>
                    <a:r>
                      <a:rPr lang="en-US" altLang="zh-CN" sz="1600" dirty="0">
                        <a:latin typeface="Arial"/>
                        <a:cs typeface="Arial"/>
                      </a:rPr>
                      <a:t>2</a:t>
                    </a:r>
                    <a:r>
                      <a:rPr lang="en-US" altLang="zh-CN" sz="1600" dirty="0" smtClean="0">
                        <a:latin typeface="Arial"/>
                        <a:cs typeface="Arial"/>
                      </a:rPr>
                      <a:t>.</a:t>
                    </a:r>
                    <a:r>
                      <a:rPr lang="zh-CN" altLang="en-US" sz="1600" dirty="0" smtClean="0">
                        <a:latin typeface="Arial"/>
                        <a:cs typeface="Arial"/>
                      </a:rPr>
                      <a:t> </a:t>
                    </a:r>
                    <a:r>
                      <a:rPr lang="en-US" altLang="zh-CN" sz="1600" dirty="0" smtClean="0">
                        <a:latin typeface="Arial"/>
                        <a:cs typeface="Arial"/>
                      </a:rPr>
                      <a:t>VARIANT DISCOVERY</a:t>
                    </a:r>
                    <a:endParaRPr lang="en-US" sz="1600" dirty="0">
                      <a:latin typeface="Arial"/>
                      <a:cs typeface="Arial"/>
                    </a:endParaRPr>
                  </a:p>
                </p:txBody>
              </p:sp>
            </p:grpSp>
          </p:grpSp>
          <p:sp>
            <p:nvSpPr>
              <p:cNvPr id="31" name="TextBox 30"/>
              <p:cNvSpPr txBox="1"/>
              <p:nvPr/>
            </p:nvSpPr>
            <p:spPr>
              <a:xfrm>
                <a:off x="7435770" y="3955598"/>
                <a:ext cx="485999" cy="230832"/>
              </a:xfrm>
              <a:prstGeom prst="rect">
                <a:avLst/>
              </a:prstGeom>
              <a:noFill/>
            </p:spPr>
            <p:txBody>
              <a:bodyPr wrap="none" rtlCol="0">
                <a:spAutoFit/>
              </a:bodyPr>
              <a:lstStyle/>
              <a:p>
                <a:r>
                  <a:rPr lang="en-US" sz="900" b="1" dirty="0" err="1" smtClean="0">
                    <a:solidFill>
                      <a:srgbClr val="FF6600"/>
                    </a:solidFill>
                    <a:latin typeface="Arial"/>
                    <a:cs typeface="Arial"/>
                  </a:rPr>
                  <a:t>gVCF</a:t>
                </a:r>
                <a:endParaRPr lang="en-US" sz="900" b="1" dirty="0">
                  <a:solidFill>
                    <a:srgbClr val="FF6600"/>
                  </a:solidFill>
                  <a:latin typeface="Arial"/>
                  <a:cs typeface="Arial"/>
                </a:endParaRPr>
              </a:p>
            </p:txBody>
          </p:sp>
        </p:grpSp>
      </p:grpSp>
      <p:cxnSp>
        <p:nvCxnSpPr>
          <p:cNvPr id="47" name="Straight Arrow Connector 46"/>
          <p:cNvCxnSpPr>
            <a:stCxn id="36" idx="2"/>
            <a:endCxn id="28" idx="0"/>
          </p:cNvCxnSpPr>
          <p:nvPr/>
        </p:nvCxnSpPr>
        <p:spPr>
          <a:xfrm flipH="1">
            <a:off x="1444926" y="3016345"/>
            <a:ext cx="4145" cy="647887"/>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5" name="Rectangle 4"/>
          <p:cNvSpPr/>
          <p:nvPr/>
        </p:nvSpPr>
        <p:spPr>
          <a:xfrm>
            <a:off x="2286000" y="736074"/>
            <a:ext cx="1892300" cy="1200329"/>
          </a:xfrm>
          <a:prstGeom prst="rect">
            <a:avLst/>
          </a:prstGeom>
          <a:ln>
            <a:solidFill>
              <a:srgbClr val="E46C0A"/>
            </a:solidFill>
          </a:ln>
        </p:spPr>
        <p:txBody>
          <a:bodyPr wrap="square">
            <a:spAutoFit/>
          </a:bodyPr>
          <a:lstStyle/>
          <a:p>
            <a:r>
              <a:rPr lang="en-US" sz="900" dirty="0"/>
              <a:t>java -jar </a:t>
            </a:r>
            <a:r>
              <a:rPr lang="en-US" sz="900" dirty="0" err="1"/>
              <a:t>GenomeAnalysisTK.jar</a:t>
            </a:r>
            <a:r>
              <a:rPr lang="en-US" sz="900" dirty="0"/>
              <a:t> \</a:t>
            </a:r>
          </a:p>
          <a:p>
            <a:r>
              <a:rPr lang="en-US" sz="900" dirty="0"/>
              <a:t>     -R </a:t>
            </a:r>
            <a:r>
              <a:rPr lang="en-US" sz="900" dirty="0" err="1"/>
              <a:t>reference.fasta</a:t>
            </a:r>
            <a:r>
              <a:rPr lang="en-US" sz="900" dirty="0"/>
              <a:t> \</a:t>
            </a:r>
          </a:p>
          <a:p>
            <a:r>
              <a:rPr lang="en-US" sz="900" dirty="0"/>
              <a:t>     -T </a:t>
            </a:r>
            <a:r>
              <a:rPr lang="en-US" sz="900" dirty="0" err="1"/>
              <a:t>HaplotypeCaller</a:t>
            </a:r>
            <a:r>
              <a:rPr lang="en-US" sz="900" dirty="0"/>
              <a:t> \</a:t>
            </a:r>
          </a:p>
          <a:p>
            <a:r>
              <a:rPr lang="en-US" sz="900" dirty="0"/>
              <a:t>     -I sample1.bam \</a:t>
            </a:r>
          </a:p>
          <a:p>
            <a:r>
              <a:rPr lang="en-US" sz="900" dirty="0"/>
              <a:t>     --</a:t>
            </a:r>
            <a:r>
              <a:rPr lang="en-US" sz="900" dirty="0" err="1"/>
              <a:t>emitRefConfidence</a:t>
            </a:r>
            <a:r>
              <a:rPr lang="en-US" sz="900" dirty="0"/>
              <a:t> GVCF \</a:t>
            </a:r>
          </a:p>
          <a:p>
            <a:r>
              <a:rPr lang="en-US" sz="900" dirty="0"/>
              <a:t>     [--</a:t>
            </a:r>
            <a:r>
              <a:rPr lang="en-US" sz="900" dirty="0" err="1"/>
              <a:t>dbsnp</a:t>
            </a:r>
            <a:r>
              <a:rPr lang="en-US" sz="900" dirty="0"/>
              <a:t> </a:t>
            </a:r>
            <a:r>
              <a:rPr lang="en-US" sz="900" dirty="0" err="1"/>
              <a:t>dbSNP.vcf</a:t>
            </a:r>
            <a:r>
              <a:rPr lang="en-US" sz="900" dirty="0"/>
              <a:t>] \</a:t>
            </a:r>
          </a:p>
          <a:p>
            <a:r>
              <a:rPr lang="en-US" sz="900" dirty="0"/>
              <a:t>     [-L </a:t>
            </a:r>
            <a:r>
              <a:rPr lang="en-US" sz="900" dirty="0" err="1"/>
              <a:t>targets.interval_list</a:t>
            </a:r>
            <a:r>
              <a:rPr lang="en-US" sz="900" dirty="0"/>
              <a:t>] \</a:t>
            </a:r>
          </a:p>
          <a:p>
            <a:r>
              <a:rPr lang="en-US" sz="900" dirty="0"/>
              <a:t>     -o </a:t>
            </a:r>
            <a:r>
              <a:rPr lang="en-US" sz="900" dirty="0" err="1" smtClean="0"/>
              <a:t>output.raw.snps.indels.gvcf</a:t>
            </a:r>
            <a:endParaRPr lang="en-US" sz="900" dirty="0"/>
          </a:p>
        </p:txBody>
      </p:sp>
      <p:sp>
        <p:nvSpPr>
          <p:cNvPr id="6" name="Rectangle 5"/>
          <p:cNvSpPr/>
          <p:nvPr/>
        </p:nvSpPr>
        <p:spPr>
          <a:xfrm>
            <a:off x="2286000" y="2169716"/>
            <a:ext cx="1892300" cy="1061829"/>
          </a:xfrm>
          <a:prstGeom prst="rect">
            <a:avLst/>
          </a:prstGeom>
          <a:ln>
            <a:solidFill>
              <a:srgbClr val="E46C0A"/>
            </a:solidFill>
          </a:ln>
        </p:spPr>
        <p:txBody>
          <a:bodyPr wrap="square">
            <a:spAutoFit/>
          </a:bodyPr>
          <a:lstStyle/>
          <a:p>
            <a:r>
              <a:rPr lang="en-US" sz="900" dirty="0"/>
              <a:t>java -jar </a:t>
            </a:r>
            <a:r>
              <a:rPr lang="en-US" sz="900" dirty="0" err="1"/>
              <a:t>GenomeAnalysisTK.jar</a:t>
            </a:r>
            <a:r>
              <a:rPr lang="en-US" sz="900" dirty="0"/>
              <a:t> \</a:t>
            </a:r>
          </a:p>
          <a:p>
            <a:r>
              <a:rPr lang="en-US" sz="900" dirty="0"/>
              <a:t>   -T </a:t>
            </a:r>
            <a:r>
              <a:rPr lang="en-US" sz="900" dirty="0" err="1"/>
              <a:t>CombineVariants</a:t>
            </a:r>
            <a:r>
              <a:rPr lang="en-US" sz="900" dirty="0"/>
              <a:t> \</a:t>
            </a:r>
          </a:p>
          <a:p>
            <a:r>
              <a:rPr lang="en-US" sz="900" dirty="0"/>
              <a:t>   -R </a:t>
            </a:r>
            <a:r>
              <a:rPr lang="en-US" sz="900" dirty="0" err="1"/>
              <a:t>reference.fasta</a:t>
            </a:r>
            <a:r>
              <a:rPr lang="en-US" sz="900" dirty="0"/>
              <a:t> \</a:t>
            </a:r>
          </a:p>
          <a:p>
            <a:r>
              <a:rPr lang="en-US" sz="900" dirty="0"/>
              <a:t>   --variant input1.vcf \</a:t>
            </a:r>
          </a:p>
          <a:p>
            <a:r>
              <a:rPr lang="en-US" sz="900" dirty="0"/>
              <a:t>   --variant input2.vcf \</a:t>
            </a:r>
          </a:p>
          <a:p>
            <a:r>
              <a:rPr lang="en-US" sz="900" dirty="0"/>
              <a:t>   -o </a:t>
            </a:r>
            <a:r>
              <a:rPr lang="en-US" sz="900" dirty="0" err="1"/>
              <a:t>output.vcf</a:t>
            </a:r>
            <a:r>
              <a:rPr lang="en-US" sz="900" dirty="0"/>
              <a:t> \</a:t>
            </a:r>
          </a:p>
          <a:p>
            <a:r>
              <a:rPr lang="en-US" sz="900" dirty="0"/>
              <a:t>   -</a:t>
            </a:r>
            <a:r>
              <a:rPr lang="en-US" sz="900" dirty="0" err="1"/>
              <a:t>genotypeMergeOptions</a:t>
            </a:r>
            <a:r>
              <a:rPr lang="en-US" sz="900" dirty="0"/>
              <a:t> UNIQUIFY</a:t>
            </a:r>
          </a:p>
        </p:txBody>
      </p:sp>
      <p:sp>
        <p:nvSpPr>
          <p:cNvPr id="7" name="Rectangle 6"/>
          <p:cNvSpPr/>
          <p:nvPr/>
        </p:nvSpPr>
        <p:spPr>
          <a:xfrm>
            <a:off x="2286000" y="3470106"/>
            <a:ext cx="1892300" cy="923330"/>
          </a:xfrm>
          <a:prstGeom prst="rect">
            <a:avLst/>
          </a:prstGeom>
          <a:ln>
            <a:solidFill>
              <a:srgbClr val="E46C0A"/>
            </a:solidFill>
          </a:ln>
        </p:spPr>
        <p:txBody>
          <a:bodyPr wrap="square">
            <a:spAutoFit/>
          </a:bodyPr>
          <a:lstStyle/>
          <a:p>
            <a:r>
              <a:rPr lang="en-US" sz="900" dirty="0"/>
              <a:t>java -jar </a:t>
            </a:r>
            <a:r>
              <a:rPr lang="en-US" sz="900" dirty="0" err="1"/>
              <a:t>GenomeAnalysisTK.jar</a:t>
            </a:r>
            <a:r>
              <a:rPr lang="en-US" sz="900" dirty="0"/>
              <a:t> \</a:t>
            </a:r>
          </a:p>
          <a:p>
            <a:r>
              <a:rPr lang="en-US" sz="900" dirty="0"/>
              <a:t>   -T </a:t>
            </a:r>
            <a:r>
              <a:rPr lang="en-US" sz="900" dirty="0" err="1"/>
              <a:t>GenotypeGVCFs</a:t>
            </a:r>
            <a:r>
              <a:rPr lang="en-US" sz="900" dirty="0"/>
              <a:t> \</a:t>
            </a:r>
          </a:p>
          <a:p>
            <a:r>
              <a:rPr lang="en-US" sz="900" dirty="0"/>
              <a:t>   -R </a:t>
            </a:r>
            <a:r>
              <a:rPr lang="en-US" sz="900" dirty="0" err="1"/>
              <a:t>reference.fasta</a:t>
            </a:r>
            <a:r>
              <a:rPr lang="en-US" sz="900" dirty="0"/>
              <a:t> \</a:t>
            </a:r>
          </a:p>
          <a:p>
            <a:r>
              <a:rPr lang="en-US" sz="900" dirty="0"/>
              <a:t>   --variant sample1.</a:t>
            </a:r>
            <a:r>
              <a:rPr lang="en-US" sz="900" dirty="0" smtClean="0"/>
              <a:t>gvcf </a:t>
            </a:r>
            <a:r>
              <a:rPr lang="en-US" sz="900" dirty="0"/>
              <a:t>\</a:t>
            </a:r>
          </a:p>
          <a:p>
            <a:r>
              <a:rPr lang="en-US" sz="900" dirty="0"/>
              <a:t>   --variant sample2.</a:t>
            </a:r>
            <a:r>
              <a:rPr lang="en-US" sz="900" dirty="0" smtClean="0"/>
              <a:t>gvcf </a:t>
            </a:r>
            <a:r>
              <a:rPr lang="en-US" sz="900" dirty="0"/>
              <a:t>\</a:t>
            </a:r>
          </a:p>
          <a:p>
            <a:r>
              <a:rPr lang="en-US" sz="900" dirty="0"/>
              <a:t>   -o </a:t>
            </a:r>
            <a:r>
              <a:rPr lang="en-US" sz="900" dirty="0" err="1" smtClean="0"/>
              <a:t>output.vcf</a:t>
            </a:r>
            <a:endParaRPr lang="en-US" sz="900" dirty="0"/>
          </a:p>
        </p:txBody>
      </p:sp>
      <p:sp>
        <p:nvSpPr>
          <p:cNvPr id="8" name="Rectangle 7"/>
          <p:cNvSpPr/>
          <p:nvPr/>
        </p:nvSpPr>
        <p:spPr>
          <a:xfrm>
            <a:off x="4470400" y="3239273"/>
            <a:ext cx="4572000" cy="2308325"/>
          </a:xfrm>
          <a:prstGeom prst="rect">
            <a:avLst/>
          </a:prstGeom>
          <a:ln>
            <a:solidFill>
              <a:srgbClr val="E46C0A"/>
            </a:solidFill>
          </a:ln>
        </p:spPr>
        <p:txBody>
          <a:bodyPr>
            <a:spAutoFit/>
          </a:bodyPr>
          <a:lstStyle/>
          <a:p>
            <a:r>
              <a:rPr lang="en-US" sz="900" dirty="0"/>
              <a:t>java -Xmx4g -jar </a:t>
            </a:r>
            <a:r>
              <a:rPr lang="en-US" sz="900" dirty="0" err="1"/>
              <a:t>GenomeAnalysisTK.jar</a:t>
            </a:r>
            <a:r>
              <a:rPr lang="en-US" sz="900" dirty="0"/>
              <a:t> \</a:t>
            </a:r>
          </a:p>
          <a:p>
            <a:r>
              <a:rPr lang="en-US" sz="900" dirty="0"/>
              <a:t>   -T </a:t>
            </a:r>
            <a:r>
              <a:rPr lang="en-US" sz="900" dirty="0" err="1"/>
              <a:t>VariantRecalibrator</a:t>
            </a:r>
            <a:r>
              <a:rPr lang="en-US" sz="900" dirty="0"/>
              <a:t> \</a:t>
            </a:r>
          </a:p>
          <a:p>
            <a:r>
              <a:rPr lang="en-US" sz="900" dirty="0"/>
              <a:t>   -R </a:t>
            </a:r>
            <a:r>
              <a:rPr lang="en-US" sz="900" dirty="0" err="1"/>
              <a:t>reference.fasta</a:t>
            </a:r>
            <a:r>
              <a:rPr lang="en-US" sz="900" dirty="0"/>
              <a:t> \</a:t>
            </a:r>
          </a:p>
          <a:p>
            <a:r>
              <a:rPr lang="en-US" sz="900" dirty="0"/>
              <a:t>   -input </a:t>
            </a:r>
            <a:r>
              <a:rPr lang="en-US" sz="900" dirty="0" err="1"/>
              <a:t>raw_variants.vcf</a:t>
            </a:r>
            <a:r>
              <a:rPr lang="en-US" sz="900" dirty="0"/>
              <a:t> \</a:t>
            </a:r>
          </a:p>
          <a:p>
            <a:r>
              <a:rPr lang="en-US" sz="900" dirty="0"/>
              <a:t>   -</a:t>
            </a:r>
            <a:r>
              <a:rPr lang="en-US" sz="900" dirty="0" err="1"/>
              <a:t>resource:hapmap,known</a:t>
            </a:r>
            <a:r>
              <a:rPr lang="en-US" sz="900" dirty="0"/>
              <a:t>=</a:t>
            </a:r>
            <a:r>
              <a:rPr lang="en-US" sz="900" dirty="0" err="1"/>
              <a:t>false,training</a:t>
            </a:r>
            <a:r>
              <a:rPr lang="en-US" sz="900" dirty="0"/>
              <a:t>=</a:t>
            </a:r>
            <a:r>
              <a:rPr lang="en-US" sz="900" dirty="0" err="1"/>
              <a:t>true,truth</a:t>
            </a:r>
            <a:r>
              <a:rPr lang="en-US" sz="900" dirty="0"/>
              <a:t>=</a:t>
            </a:r>
            <a:r>
              <a:rPr lang="en-US" sz="900" dirty="0" err="1"/>
              <a:t>true,prior</a:t>
            </a:r>
            <a:r>
              <a:rPr lang="en-US" sz="900" dirty="0"/>
              <a:t>=15.0 hapmap_3.3.b37.sites.vcf \</a:t>
            </a:r>
          </a:p>
          <a:p>
            <a:r>
              <a:rPr lang="en-US" sz="900" dirty="0"/>
              <a:t>   -</a:t>
            </a:r>
            <a:r>
              <a:rPr lang="en-US" sz="900" dirty="0" err="1"/>
              <a:t>resource:omni,known</a:t>
            </a:r>
            <a:r>
              <a:rPr lang="en-US" sz="900" dirty="0"/>
              <a:t>=</a:t>
            </a:r>
            <a:r>
              <a:rPr lang="en-US" sz="900" dirty="0" err="1"/>
              <a:t>false,training</a:t>
            </a:r>
            <a:r>
              <a:rPr lang="en-US" sz="900" dirty="0"/>
              <a:t>=</a:t>
            </a:r>
            <a:r>
              <a:rPr lang="en-US" sz="900" dirty="0" err="1"/>
              <a:t>true,truth</a:t>
            </a:r>
            <a:r>
              <a:rPr lang="en-US" sz="900" dirty="0"/>
              <a:t>=</a:t>
            </a:r>
            <a:r>
              <a:rPr lang="en-US" sz="900" dirty="0" err="1"/>
              <a:t>false,prior</a:t>
            </a:r>
            <a:r>
              <a:rPr lang="en-US" sz="900" dirty="0"/>
              <a:t>=12.0 1000G_omni2.5.b37.sites.vcf \</a:t>
            </a:r>
          </a:p>
          <a:p>
            <a:r>
              <a:rPr lang="en-US" sz="900" dirty="0"/>
              <a:t>   -resource:1000G,known=</a:t>
            </a:r>
            <a:r>
              <a:rPr lang="en-US" sz="900" dirty="0" err="1"/>
              <a:t>false,training</a:t>
            </a:r>
            <a:r>
              <a:rPr lang="en-US" sz="900" dirty="0"/>
              <a:t>=</a:t>
            </a:r>
            <a:r>
              <a:rPr lang="en-US" sz="900" dirty="0" err="1"/>
              <a:t>true,truth</a:t>
            </a:r>
            <a:r>
              <a:rPr lang="en-US" sz="900" dirty="0"/>
              <a:t>=</a:t>
            </a:r>
            <a:r>
              <a:rPr lang="en-US" sz="900" dirty="0" err="1"/>
              <a:t>false,prior</a:t>
            </a:r>
            <a:r>
              <a:rPr lang="en-US" sz="900" dirty="0"/>
              <a:t>=10.0 1000G_phase1.snps.high_confidence.vcf</a:t>
            </a:r>
          </a:p>
          <a:p>
            <a:r>
              <a:rPr lang="en-US" sz="900" dirty="0"/>
              <a:t>   -</a:t>
            </a:r>
            <a:r>
              <a:rPr lang="en-US" sz="900" dirty="0" err="1"/>
              <a:t>resource:dbsnp,known</a:t>
            </a:r>
            <a:r>
              <a:rPr lang="en-US" sz="900" dirty="0"/>
              <a:t>=</a:t>
            </a:r>
            <a:r>
              <a:rPr lang="en-US" sz="900" dirty="0" err="1"/>
              <a:t>true,training</a:t>
            </a:r>
            <a:r>
              <a:rPr lang="en-US" sz="900" dirty="0"/>
              <a:t>=</a:t>
            </a:r>
            <a:r>
              <a:rPr lang="en-US" sz="900" dirty="0" err="1"/>
              <a:t>false,truth</a:t>
            </a:r>
            <a:r>
              <a:rPr lang="en-US" sz="900" dirty="0"/>
              <a:t>=</a:t>
            </a:r>
            <a:r>
              <a:rPr lang="en-US" sz="900" dirty="0" err="1"/>
              <a:t>false,prior</a:t>
            </a:r>
            <a:r>
              <a:rPr lang="en-US" sz="900" dirty="0"/>
              <a:t>=6.0 dbsnp_135.b37.vcf \</a:t>
            </a:r>
          </a:p>
          <a:p>
            <a:r>
              <a:rPr lang="en-US" sz="900" dirty="0"/>
              <a:t>   -an QD -an MQ -an </a:t>
            </a:r>
            <a:r>
              <a:rPr lang="en-US" sz="900" dirty="0" err="1"/>
              <a:t>MQRankSum</a:t>
            </a:r>
            <a:r>
              <a:rPr lang="en-US" sz="900" dirty="0"/>
              <a:t> -an </a:t>
            </a:r>
            <a:r>
              <a:rPr lang="en-US" sz="900" dirty="0" err="1"/>
              <a:t>ReadPosRankSum</a:t>
            </a:r>
            <a:r>
              <a:rPr lang="en-US" sz="900" dirty="0"/>
              <a:t> -an FS -an SOR -an </a:t>
            </a:r>
            <a:r>
              <a:rPr lang="en-US" sz="900" dirty="0" err="1"/>
              <a:t>InbreedingCoeff</a:t>
            </a:r>
            <a:r>
              <a:rPr lang="en-US" sz="900" dirty="0"/>
              <a:t> \</a:t>
            </a:r>
          </a:p>
          <a:p>
            <a:r>
              <a:rPr lang="en-US" sz="900" dirty="0"/>
              <a:t>   -mode SNP \</a:t>
            </a:r>
          </a:p>
          <a:p>
            <a:r>
              <a:rPr lang="en-US" sz="900" dirty="0"/>
              <a:t>   -</a:t>
            </a:r>
            <a:r>
              <a:rPr lang="en-US" sz="900" dirty="0" err="1"/>
              <a:t>recalFile</a:t>
            </a:r>
            <a:r>
              <a:rPr lang="en-US" sz="900" dirty="0"/>
              <a:t> </a:t>
            </a:r>
            <a:r>
              <a:rPr lang="en-US" sz="900" dirty="0" err="1"/>
              <a:t>output.recal</a:t>
            </a:r>
            <a:r>
              <a:rPr lang="en-US" sz="900" dirty="0"/>
              <a:t> \</a:t>
            </a:r>
          </a:p>
          <a:p>
            <a:r>
              <a:rPr lang="en-US" sz="900" dirty="0"/>
              <a:t>   -</a:t>
            </a:r>
            <a:r>
              <a:rPr lang="en-US" sz="900" dirty="0" err="1"/>
              <a:t>tranchesFile</a:t>
            </a:r>
            <a:r>
              <a:rPr lang="en-US" sz="900" dirty="0"/>
              <a:t> </a:t>
            </a:r>
            <a:r>
              <a:rPr lang="en-US" sz="900" dirty="0" err="1"/>
              <a:t>output.tranches</a:t>
            </a:r>
            <a:r>
              <a:rPr lang="en-US" sz="900" dirty="0"/>
              <a:t> \</a:t>
            </a:r>
          </a:p>
          <a:p>
            <a:r>
              <a:rPr lang="en-US" sz="900" dirty="0"/>
              <a:t>   -</a:t>
            </a:r>
            <a:r>
              <a:rPr lang="en-US" sz="900" dirty="0" err="1"/>
              <a:t>rscriptFile</a:t>
            </a:r>
            <a:r>
              <a:rPr lang="en-US" sz="900" dirty="0"/>
              <a:t> </a:t>
            </a:r>
            <a:r>
              <a:rPr lang="en-US" sz="900" dirty="0" err="1"/>
              <a:t>output.plots.R</a:t>
            </a:r>
            <a:endParaRPr lang="en-US" sz="900" dirty="0"/>
          </a:p>
        </p:txBody>
      </p:sp>
      <p:sp>
        <p:nvSpPr>
          <p:cNvPr id="9" name="Right Arrow 8"/>
          <p:cNvSpPr/>
          <p:nvPr/>
        </p:nvSpPr>
        <p:spPr>
          <a:xfrm>
            <a:off x="2719081" y="4826000"/>
            <a:ext cx="811519" cy="3644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4751058" y="1885345"/>
            <a:ext cx="3796041" cy="1346200"/>
          </a:xfrm>
          <a:prstGeom prst="rect">
            <a:avLst/>
          </a:prstGeom>
        </p:spPr>
      </p:pic>
    </p:spTree>
    <p:extLst>
      <p:ext uri="{BB962C8B-B14F-4D97-AF65-F5344CB8AC3E}">
        <p14:creationId xmlns:p14="http://schemas.microsoft.com/office/powerpoint/2010/main" val="14479792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31" y="29586"/>
            <a:ext cx="2708394" cy="5571114"/>
            <a:chOff x="6147341" y="1576148"/>
            <a:chExt cx="2708394" cy="4100752"/>
          </a:xfrm>
        </p:grpSpPr>
        <p:cxnSp>
          <p:nvCxnSpPr>
            <p:cNvPr id="116" name="Straight Arrow Connector 115"/>
            <p:cNvCxnSpPr>
              <a:stCxn id="97" idx="2"/>
              <a:endCxn id="88" idx="0"/>
            </p:cNvCxnSpPr>
            <p:nvPr/>
          </p:nvCxnSpPr>
          <p:spPr>
            <a:xfrm flipH="1">
              <a:off x="7113276" y="3245356"/>
              <a:ext cx="495299" cy="533936"/>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grpSp>
          <p:nvGrpSpPr>
            <p:cNvPr id="120" name="Group 119"/>
            <p:cNvGrpSpPr/>
            <p:nvPr/>
          </p:nvGrpSpPr>
          <p:grpSpPr>
            <a:xfrm>
              <a:off x="6147341" y="1576148"/>
              <a:ext cx="2708394" cy="4100752"/>
              <a:chOff x="6147341" y="1550748"/>
              <a:chExt cx="2708394" cy="4100752"/>
            </a:xfrm>
          </p:grpSpPr>
          <p:grpSp>
            <p:nvGrpSpPr>
              <p:cNvPr id="87" name="Group 86"/>
              <p:cNvGrpSpPr/>
              <p:nvPr/>
            </p:nvGrpSpPr>
            <p:grpSpPr>
              <a:xfrm>
                <a:off x="6147341" y="1550748"/>
                <a:ext cx="2708394" cy="4100752"/>
                <a:chOff x="2819941" y="1608605"/>
                <a:chExt cx="2708394" cy="4100752"/>
              </a:xfrm>
            </p:grpSpPr>
            <p:sp>
              <p:nvSpPr>
                <p:cNvPr id="88" name="Rounded Rectangle 87"/>
                <p:cNvSpPr/>
                <p:nvPr/>
              </p:nvSpPr>
              <p:spPr>
                <a:xfrm>
                  <a:off x="3194661" y="3811749"/>
                  <a:ext cx="1182430" cy="322014"/>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Annotate variants</a:t>
                  </a:r>
                  <a:endParaRPr lang="en-US" sz="900" b="1" dirty="0">
                    <a:latin typeface="Arial"/>
                    <a:cs typeface="Arial"/>
                  </a:endParaRPr>
                </a:p>
              </p:txBody>
            </p:sp>
            <p:grpSp>
              <p:nvGrpSpPr>
                <p:cNvPr id="90" name="Group 89"/>
                <p:cNvGrpSpPr/>
                <p:nvPr/>
              </p:nvGrpSpPr>
              <p:grpSpPr>
                <a:xfrm>
                  <a:off x="2819941" y="1608605"/>
                  <a:ext cx="2708394" cy="4100752"/>
                  <a:chOff x="2628334" y="1444971"/>
                  <a:chExt cx="2996235" cy="4205003"/>
                </a:xfrm>
              </p:grpSpPr>
              <p:sp>
                <p:nvSpPr>
                  <p:cNvPr id="92" name="Rectangle 91"/>
                  <p:cNvSpPr/>
                  <p:nvPr/>
                </p:nvSpPr>
                <p:spPr>
                  <a:xfrm>
                    <a:off x="3640788" y="5370547"/>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Downstream analysis</a:t>
                    </a:r>
                    <a:endParaRPr lang="en-US" sz="900" b="1" dirty="0">
                      <a:latin typeface="Arial"/>
                      <a:cs typeface="Arial"/>
                    </a:endParaRPr>
                  </a:p>
                </p:txBody>
              </p:sp>
              <p:grpSp>
                <p:nvGrpSpPr>
                  <p:cNvPr id="93" name="Group 92"/>
                  <p:cNvGrpSpPr/>
                  <p:nvPr/>
                </p:nvGrpSpPr>
                <p:grpSpPr>
                  <a:xfrm>
                    <a:off x="2628334" y="1444971"/>
                    <a:ext cx="2996235" cy="3925576"/>
                    <a:chOff x="2628334" y="1444971"/>
                    <a:chExt cx="2996235" cy="3925576"/>
                  </a:xfrm>
                </p:grpSpPr>
                <p:sp>
                  <p:nvSpPr>
                    <p:cNvPr id="94" name="Rectangle 93"/>
                    <p:cNvSpPr/>
                    <p:nvPr/>
                  </p:nvSpPr>
                  <p:spPr>
                    <a:xfrm>
                      <a:off x="3598639" y="1955773"/>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Candidate Variants</a:t>
                      </a:r>
                      <a:endParaRPr lang="en-US" sz="900" b="1" dirty="0">
                        <a:latin typeface="Arial"/>
                        <a:cs typeface="Arial"/>
                      </a:endParaRPr>
                    </a:p>
                  </p:txBody>
                </p:sp>
                <p:sp>
                  <p:nvSpPr>
                    <p:cNvPr id="97" name="Rounded Rectangle 96"/>
                    <p:cNvSpPr/>
                    <p:nvPr/>
                  </p:nvSpPr>
                  <p:spPr>
                    <a:xfrm>
                      <a:off x="3590816" y="2826414"/>
                      <a:ext cx="1308094"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Refine GTs</a:t>
                      </a:r>
                      <a:endParaRPr lang="en-US" sz="900" b="1" dirty="0">
                        <a:latin typeface="Arial"/>
                        <a:cs typeface="Arial"/>
                      </a:endParaRPr>
                    </a:p>
                  </p:txBody>
                </p:sp>
                <p:sp>
                  <p:nvSpPr>
                    <p:cNvPr id="98" name="Rounded Rectangle 97"/>
                    <p:cNvSpPr/>
                    <p:nvPr/>
                  </p:nvSpPr>
                  <p:spPr>
                    <a:xfrm>
                      <a:off x="3626738" y="4527442"/>
                      <a:ext cx="1308099"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Evaluate Variants</a:t>
                      </a:r>
                      <a:endParaRPr lang="en-US" sz="900" b="1" dirty="0">
                        <a:latin typeface="Arial"/>
                        <a:cs typeface="Arial"/>
                      </a:endParaRPr>
                    </a:p>
                  </p:txBody>
                </p:sp>
                <p:cxnSp>
                  <p:nvCxnSpPr>
                    <p:cNvPr id="101" name="Straight Arrow Connector 100"/>
                    <p:cNvCxnSpPr>
                      <a:stCxn id="94" idx="2"/>
                      <a:endCxn id="97" idx="0"/>
                    </p:cNvCxnSpPr>
                    <p:nvPr/>
                  </p:nvCxnSpPr>
                  <p:spPr>
                    <a:xfrm flipH="1">
                      <a:off x="4244864" y="2235200"/>
                      <a:ext cx="7825" cy="591214"/>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102" name="Straight Arrow Connector 101"/>
                    <p:cNvCxnSpPr>
                      <a:stCxn id="88" idx="2"/>
                      <a:endCxn id="98" idx="0"/>
                    </p:cNvCxnSpPr>
                    <p:nvPr/>
                  </p:nvCxnSpPr>
                  <p:spPr>
                    <a:xfrm>
                      <a:off x="3696926" y="4034325"/>
                      <a:ext cx="583862" cy="493117"/>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103" name="Straight Arrow Connector 102"/>
                    <p:cNvCxnSpPr>
                      <a:stCxn id="98" idx="2"/>
                      <a:endCxn id="92" idx="0"/>
                    </p:cNvCxnSpPr>
                    <p:nvPr/>
                  </p:nvCxnSpPr>
                  <p:spPr>
                    <a:xfrm>
                      <a:off x="4280788" y="4857642"/>
                      <a:ext cx="14050" cy="512905"/>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106" name="TextBox 105"/>
                    <p:cNvSpPr txBox="1"/>
                    <p:nvPr/>
                  </p:nvSpPr>
                  <p:spPr>
                    <a:xfrm>
                      <a:off x="4240063" y="2428647"/>
                      <a:ext cx="473843"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107" name="TextBox 106"/>
                    <p:cNvSpPr txBox="1"/>
                    <p:nvPr/>
                  </p:nvSpPr>
                  <p:spPr>
                    <a:xfrm>
                      <a:off x="4280788" y="3417550"/>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108" name="TextBox 107"/>
                    <p:cNvSpPr txBox="1"/>
                    <p:nvPr/>
                  </p:nvSpPr>
                  <p:spPr>
                    <a:xfrm>
                      <a:off x="4272964" y="4992793"/>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109" name="TextBox 108"/>
                    <p:cNvSpPr txBox="1"/>
                    <p:nvPr/>
                  </p:nvSpPr>
                  <p:spPr>
                    <a:xfrm>
                      <a:off x="2628334" y="1444971"/>
                      <a:ext cx="2996235" cy="347161"/>
                    </a:xfrm>
                    <a:prstGeom prst="rect">
                      <a:avLst/>
                    </a:prstGeom>
                    <a:noFill/>
                  </p:spPr>
                  <p:txBody>
                    <a:bodyPr wrap="none" rtlCol="0">
                      <a:spAutoFit/>
                    </a:bodyPr>
                    <a:lstStyle/>
                    <a:p>
                      <a:r>
                        <a:rPr lang="en-US" altLang="zh-CN" sz="1600" dirty="0" smtClean="0">
                          <a:latin typeface="Arial"/>
                          <a:cs typeface="Arial"/>
                        </a:rPr>
                        <a:t>3.</a:t>
                      </a:r>
                      <a:r>
                        <a:rPr lang="zh-CN" altLang="en-US" sz="1600" dirty="0" smtClean="0">
                          <a:latin typeface="Arial"/>
                          <a:cs typeface="Arial"/>
                        </a:rPr>
                        <a:t> </a:t>
                      </a:r>
                      <a:r>
                        <a:rPr lang="en-US" altLang="zh-CN" sz="1600" dirty="0" smtClean="0">
                          <a:latin typeface="Arial"/>
                          <a:cs typeface="Arial"/>
                        </a:rPr>
                        <a:t>CALLSET REFINEMENT</a:t>
                      </a:r>
                      <a:endParaRPr lang="en-US" sz="1600" dirty="0">
                        <a:latin typeface="Arial"/>
                        <a:cs typeface="Arial"/>
                      </a:endParaRPr>
                    </a:p>
                  </p:txBody>
                </p:sp>
              </p:grpSp>
            </p:grpSp>
          </p:grpSp>
          <p:sp>
            <p:nvSpPr>
              <p:cNvPr id="119" name="TextBox 118"/>
              <p:cNvSpPr txBox="1"/>
              <p:nvPr/>
            </p:nvSpPr>
            <p:spPr>
              <a:xfrm>
                <a:off x="7641049" y="4210424"/>
                <a:ext cx="428323" cy="230832"/>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grpSp>
      </p:grpSp>
      <p:sp>
        <p:nvSpPr>
          <p:cNvPr id="3" name="Rectangle 2"/>
          <p:cNvSpPr/>
          <p:nvPr/>
        </p:nvSpPr>
        <p:spPr>
          <a:xfrm>
            <a:off x="2286000" y="1859829"/>
            <a:ext cx="4572000" cy="507831"/>
          </a:xfrm>
          <a:prstGeom prst="rect">
            <a:avLst/>
          </a:prstGeom>
          <a:ln>
            <a:solidFill>
              <a:srgbClr val="E46C0A"/>
            </a:solidFill>
          </a:ln>
        </p:spPr>
        <p:txBody>
          <a:bodyPr>
            <a:spAutoFit/>
          </a:bodyPr>
          <a:lstStyle/>
          <a:p>
            <a:r>
              <a:rPr lang="en-US" sz="900" dirty="0"/>
              <a:t>java -jar </a:t>
            </a:r>
            <a:r>
              <a:rPr lang="en-US" sz="900" dirty="0" err="1"/>
              <a:t>GenomeAnalysisToolkit.jar</a:t>
            </a:r>
            <a:r>
              <a:rPr lang="en-US" sz="900" dirty="0"/>
              <a:t> -R human_g1k_v37_decoy.fasta -T </a:t>
            </a:r>
            <a:r>
              <a:rPr lang="en-US" sz="900" dirty="0" err="1"/>
              <a:t>CalculateGenotypePosteriors</a:t>
            </a:r>
            <a:r>
              <a:rPr lang="en-US" sz="900" dirty="0"/>
              <a:t> --supporting 1000G_phase3_v4_20130502.sites.vcf -</a:t>
            </a:r>
            <a:r>
              <a:rPr lang="en-US" sz="900" dirty="0" err="1"/>
              <a:t>ped</a:t>
            </a:r>
            <a:r>
              <a:rPr lang="en-US" sz="900" dirty="0"/>
              <a:t> </a:t>
            </a:r>
            <a:r>
              <a:rPr lang="en-US" sz="900" dirty="0" err="1"/>
              <a:t>trio.ped</a:t>
            </a:r>
            <a:r>
              <a:rPr lang="en-US" sz="900" dirty="0"/>
              <a:t> -V </a:t>
            </a:r>
            <a:r>
              <a:rPr lang="en-US" sz="900" dirty="0" err="1"/>
              <a:t>recalibratedVariants.vcf</a:t>
            </a:r>
            <a:r>
              <a:rPr lang="en-US" sz="900" dirty="0"/>
              <a:t> -o </a:t>
            </a:r>
            <a:r>
              <a:rPr lang="en-US" sz="900" dirty="0" err="1"/>
              <a:t>recalibratedVariants.postCGP.vcf</a:t>
            </a:r>
            <a:endParaRPr lang="en-US" sz="900" dirty="0"/>
          </a:p>
        </p:txBody>
      </p:sp>
      <p:sp>
        <p:nvSpPr>
          <p:cNvPr id="5" name="TextBox 4"/>
          <p:cNvSpPr txBox="1"/>
          <p:nvPr/>
        </p:nvSpPr>
        <p:spPr>
          <a:xfrm>
            <a:off x="2286000" y="1461768"/>
            <a:ext cx="2244575" cy="369332"/>
          </a:xfrm>
          <a:prstGeom prst="rect">
            <a:avLst/>
          </a:prstGeom>
          <a:noFill/>
        </p:spPr>
        <p:txBody>
          <a:bodyPr wrap="none" rtlCol="0">
            <a:spAutoFit/>
          </a:bodyPr>
          <a:lstStyle/>
          <a:p>
            <a:r>
              <a:rPr lang="en-US" dirty="0" err="1" smtClean="0">
                <a:latin typeface="Songti SC Regular"/>
                <a:cs typeface="Songti SC Regular"/>
              </a:rPr>
              <a:t>利用家系信息refined</a:t>
            </a:r>
            <a:endParaRPr lang="en-US" dirty="0">
              <a:latin typeface="Songti SC Regular"/>
              <a:cs typeface="Songti SC Regular"/>
            </a:endParaRPr>
          </a:p>
        </p:txBody>
      </p:sp>
    </p:spTree>
    <p:extLst>
      <p:ext uri="{BB962C8B-B14F-4D97-AF65-F5344CB8AC3E}">
        <p14:creationId xmlns:p14="http://schemas.microsoft.com/office/powerpoint/2010/main" val="33210364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976975" y="439615"/>
            <a:ext cx="7754833" cy="427404"/>
            <a:chOff x="476283" y="439615"/>
            <a:chExt cx="7754833" cy="427404"/>
          </a:xfrm>
        </p:grpSpPr>
        <p:sp>
          <p:nvSpPr>
            <p:cNvPr id="2" name="Rectangle 1"/>
            <p:cNvSpPr/>
            <p:nvPr/>
          </p:nvSpPr>
          <p:spPr>
            <a:xfrm>
              <a:off x="1489907" y="439615"/>
              <a:ext cx="1941764" cy="4274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5324575" y="439615"/>
              <a:ext cx="1917339" cy="4274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a:stCxn id="2" idx="3"/>
              <a:endCxn id="3" idx="1"/>
            </p:cNvCxnSpPr>
            <p:nvPr/>
          </p:nvCxnSpPr>
          <p:spPr>
            <a:xfrm>
              <a:off x="3431671" y="653317"/>
              <a:ext cx="1892904" cy="0"/>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3" idx="3"/>
            </p:cNvCxnSpPr>
            <p:nvPr/>
          </p:nvCxnSpPr>
          <p:spPr>
            <a:xfrm>
              <a:off x="7241914" y="653317"/>
              <a:ext cx="989202"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2" idx="1"/>
            </p:cNvCxnSpPr>
            <p:nvPr/>
          </p:nvCxnSpPr>
          <p:spPr>
            <a:xfrm flipH="1">
              <a:off x="476283" y="653317"/>
              <a:ext cx="1013624"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3895746" y="70283"/>
            <a:ext cx="875247" cy="369332"/>
          </a:xfrm>
          <a:prstGeom prst="rect">
            <a:avLst/>
          </a:prstGeom>
          <a:noFill/>
        </p:spPr>
        <p:txBody>
          <a:bodyPr wrap="none" rtlCol="0">
            <a:spAutoFit/>
          </a:bodyPr>
          <a:lstStyle/>
          <a:p>
            <a:r>
              <a:rPr lang="en-US" altLang="zh-CN" dirty="0" smtClean="0"/>
              <a:t>Intron</a:t>
            </a:r>
            <a:r>
              <a:rPr lang="zh-CN" altLang="en-US" dirty="0" smtClean="0"/>
              <a:t> </a:t>
            </a:r>
            <a:r>
              <a:rPr lang="en-US" altLang="zh-CN" dirty="0" smtClean="0"/>
              <a:t>I</a:t>
            </a:r>
            <a:endParaRPr lang="en-US" dirty="0"/>
          </a:p>
        </p:txBody>
      </p:sp>
      <p:sp>
        <p:nvSpPr>
          <p:cNvPr id="27" name="TextBox 26"/>
          <p:cNvSpPr txBox="1"/>
          <p:nvPr/>
        </p:nvSpPr>
        <p:spPr>
          <a:xfrm>
            <a:off x="5757871" y="27299"/>
            <a:ext cx="808860" cy="369332"/>
          </a:xfrm>
          <a:prstGeom prst="rect">
            <a:avLst/>
          </a:prstGeom>
          <a:noFill/>
        </p:spPr>
        <p:txBody>
          <a:bodyPr wrap="none" rtlCol="0">
            <a:spAutoFit/>
          </a:bodyPr>
          <a:lstStyle/>
          <a:p>
            <a:r>
              <a:rPr lang="en-US" altLang="zh-CN" dirty="0" smtClean="0"/>
              <a:t>Exon</a:t>
            </a:r>
            <a:r>
              <a:rPr lang="zh-CN" altLang="en-US" dirty="0" smtClean="0"/>
              <a:t> </a:t>
            </a:r>
            <a:r>
              <a:rPr lang="en-US" altLang="zh-CN" dirty="0" smtClean="0"/>
              <a:t>II</a:t>
            </a:r>
            <a:endParaRPr lang="en-US" dirty="0"/>
          </a:p>
        </p:txBody>
      </p:sp>
      <p:sp>
        <p:nvSpPr>
          <p:cNvPr id="28" name="TextBox 27"/>
          <p:cNvSpPr txBox="1"/>
          <p:nvPr/>
        </p:nvSpPr>
        <p:spPr>
          <a:xfrm>
            <a:off x="2448323" y="27299"/>
            <a:ext cx="750701" cy="369332"/>
          </a:xfrm>
          <a:prstGeom prst="rect">
            <a:avLst/>
          </a:prstGeom>
          <a:noFill/>
        </p:spPr>
        <p:txBody>
          <a:bodyPr wrap="none" rtlCol="0">
            <a:spAutoFit/>
          </a:bodyPr>
          <a:lstStyle/>
          <a:p>
            <a:r>
              <a:rPr lang="en-US" altLang="zh-CN" dirty="0" smtClean="0"/>
              <a:t>Exon</a:t>
            </a:r>
            <a:r>
              <a:rPr lang="zh-CN" altLang="en-US" dirty="0" smtClean="0"/>
              <a:t> </a:t>
            </a:r>
            <a:r>
              <a:rPr lang="en-US" altLang="zh-CN" dirty="0" smtClean="0"/>
              <a:t>I</a:t>
            </a:r>
            <a:endParaRPr lang="en-US" dirty="0"/>
          </a:p>
        </p:txBody>
      </p:sp>
      <p:sp>
        <p:nvSpPr>
          <p:cNvPr id="29" name="TextBox 28"/>
          <p:cNvSpPr txBox="1"/>
          <p:nvPr/>
        </p:nvSpPr>
        <p:spPr>
          <a:xfrm>
            <a:off x="530984" y="27299"/>
            <a:ext cx="1132116" cy="369332"/>
          </a:xfrm>
          <a:prstGeom prst="rect">
            <a:avLst/>
          </a:prstGeom>
          <a:noFill/>
        </p:spPr>
        <p:txBody>
          <a:bodyPr wrap="none" rtlCol="0">
            <a:spAutoFit/>
          </a:bodyPr>
          <a:lstStyle/>
          <a:p>
            <a:r>
              <a:rPr lang="en-US" altLang="zh-CN" dirty="0" err="1" smtClean="0"/>
              <a:t>Intergenic</a:t>
            </a:r>
            <a:endParaRPr lang="en-US" dirty="0"/>
          </a:p>
        </p:txBody>
      </p:sp>
      <p:sp>
        <p:nvSpPr>
          <p:cNvPr id="30" name="TextBox 29"/>
          <p:cNvSpPr txBox="1"/>
          <p:nvPr/>
        </p:nvSpPr>
        <p:spPr>
          <a:xfrm>
            <a:off x="7839823" y="70283"/>
            <a:ext cx="1132116" cy="369332"/>
          </a:xfrm>
          <a:prstGeom prst="rect">
            <a:avLst/>
          </a:prstGeom>
          <a:noFill/>
        </p:spPr>
        <p:txBody>
          <a:bodyPr wrap="none" rtlCol="0">
            <a:spAutoFit/>
          </a:bodyPr>
          <a:lstStyle/>
          <a:p>
            <a:r>
              <a:rPr lang="en-US" altLang="zh-CN" dirty="0" err="1" smtClean="0"/>
              <a:t>Intergenic</a:t>
            </a:r>
            <a:endParaRPr lang="en-US" dirty="0"/>
          </a:p>
        </p:txBody>
      </p:sp>
      <p:grpSp>
        <p:nvGrpSpPr>
          <p:cNvPr id="82" name="Group 81"/>
          <p:cNvGrpSpPr/>
          <p:nvPr/>
        </p:nvGrpSpPr>
        <p:grpSpPr>
          <a:xfrm>
            <a:off x="1392207" y="1084873"/>
            <a:ext cx="7478558" cy="1215292"/>
            <a:chOff x="1392207" y="1084873"/>
            <a:chExt cx="7478558" cy="1215292"/>
          </a:xfrm>
        </p:grpSpPr>
        <p:cxnSp>
          <p:nvCxnSpPr>
            <p:cNvPr id="32" name="Straight Connector 31"/>
            <p:cNvCxnSpPr/>
            <p:nvPr/>
          </p:nvCxnSpPr>
          <p:spPr>
            <a:xfrm>
              <a:off x="1392207" y="1233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p:cNvCxnSpPr/>
            <p:nvPr/>
          </p:nvCxnSpPr>
          <p:spPr>
            <a:xfrm>
              <a:off x="1544607" y="13857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p:cNvCxnSpPr/>
            <p:nvPr/>
          </p:nvCxnSpPr>
          <p:spPr>
            <a:xfrm>
              <a:off x="1697007" y="15381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p:cNvCxnSpPr/>
            <p:nvPr/>
          </p:nvCxnSpPr>
          <p:spPr>
            <a:xfrm>
              <a:off x="1849407" y="16905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p:cNvCxnSpPr/>
            <p:nvPr/>
          </p:nvCxnSpPr>
          <p:spPr>
            <a:xfrm>
              <a:off x="2001807" y="18429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p:cNvCxnSpPr/>
            <p:nvPr/>
          </p:nvCxnSpPr>
          <p:spPr>
            <a:xfrm>
              <a:off x="2154207" y="1995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p:cNvCxnSpPr/>
            <p:nvPr/>
          </p:nvCxnSpPr>
          <p:spPr>
            <a:xfrm>
              <a:off x="2306607" y="21477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9" name="Straight Connector 38"/>
            <p:cNvCxnSpPr/>
            <p:nvPr/>
          </p:nvCxnSpPr>
          <p:spPr>
            <a:xfrm>
              <a:off x="2405325" y="1233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p:cNvCxnSpPr/>
            <p:nvPr/>
          </p:nvCxnSpPr>
          <p:spPr>
            <a:xfrm>
              <a:off x="2557725" y="13857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Straight Connector 40"/>
            <p:cNvCxnSpPr/>
            <p:nvPr/>
          </p:nvCxnSpPr>
          <p:spPr>
            <a:xfrm>
              <a:off x="2710125" y="15381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2" name="Straight Connector 41"/>
            <p:cNvCxnSpPr/>
            <p:nvPr/>
          </p:nvCxnSpPr>
          <p:spPr>
            <a:xfrm>
              <a:off x="2862525" y="16905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3" name="Straight Connector 42"/>
            <p:cNvCxnSpPr/>
            <p:nvPr/>
          </p:nvCxnSpPr>
          <p:spPr>
            <a:xfrm>
              <a:off x="3014925" y="18429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4" name="Straight Connector 43"/>
            <p:cNvCxnSpPr/>
            <p:nvPr/>
          </p:nvCxnSpPr>
          <p:spPr>
            <a:xfrm>
              <a:off x="3167325" y="1995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Straight Connector 44"/>
            <p:cNvCxnSpPr/>
            <p:nvPr/>
          </p:nvCxnSpPr>
          <p:spPr>
            <a:xfrm>
              <a:off x="3319725" y="21477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p:cNvCxnSpPr/>
            <p:nvPr/>
          </p:nvCxnSpPr>
          <p:spPr>
            <a:xfrm>
              <a:off x="3472125" y="23001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Straight Connector 46"/>
            <p:cNvCxnSpPr/>
            <p:nvPr/>
          </p:nvCxnSpPr>
          <p:spPr>
            <a:xfrm>
              <a:off x="1897494" y="1084873"/>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p:cNvCxnSpPr/>
            <p:nvPr/>
          </p:nvCxnSpPr>
          <p:spPr>
            <a:xfrm>
              <a:off x="3353827" y="12314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9" name="Straight Connector 48"/>
            <p:cNvCxnSpPr/>
            <p:nvPr/>
          </p:nvCxnSpPr>
          <p:spPr>
            <a:xfrm>
              <a:off x="3506227" y="13838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0" name="Straight Connector 49"/>
            <p:cNvCxnSpPr/>
            <p:nvPr/>
          </p:nvCxnSpPr>
          <p:spPr>
            <a:xfrm>
              <a:off x="3658627" y="15362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1" name="Straight Connector 50"/>
            <p:cNvCxnSpPr/>
            <p:nvPr/>
          </p:nvCxnSpPr>
          <p:spPr>
            <a:xfrm>
              <a:off x="3811027" y="16886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2" name="Straight Connector 51"/>
            <p:cNvCxnSpPr/>
            <p:nvPr/>
          </p:nvCxnSpPr>
          <p:spPr>
            <a:xfrm>
              <a:off x="3963427" y="18410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3" name="Straight Connector 52"/>
            <p:cNvCxnSpPr/>
            <p:nvPr/>
          </p:nvCxnSpPr>
          <p:spPr>
            <a:xfrm>
              <a:off x="4115827" y="19934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5" name="Straight Connector 54"/>
            <p:cNvCxnSpPr/>
            <p:nvPr/>
          </p:nvCxnSpPr>
          <p:spPr>
            <a:xfrm>
              <a:off x="5133005" y="21477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6" name="Straight Connector 55"/>
            <p:cNvCxnSpPr/>
            <p:nvPr/>
          </p:nvCxnSpPr>
          <p:spPr>
            <a:xfrm>
              <a:off x="5285405" y="23001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7" name="Straight Connector 56"/>
            <p:cNvCxnSpPr/>
            <p:nvPr/>
          </p:nvCxnSpPr>
          <p:spPr>
            <a:xfrm>
              <a:off x="5167107" y="12314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8" name="Straight Connector 57"/>
            <p:cNvCxnSpPr/>
            <p:nvPr/>
          </p:nvCxnSpPr>
          <p:spPr>
            <a:xfrm>
              <a:off x="5319507" y="13838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9" name="Straight Connector 58"/>
            <p:cNvCxnSpPr/>
            <p:nvPr/>
          </p:nvCxnSpPr>
          <p:spPr>
            <a:xfrm>
              <a:off x="5471907" y="15362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0" name="Straight Connector 59"/>
            <p:cNvCxnSpPr/>
            <p:nvPr/>
          </p:nvCxnSpPr>
          <p:spPr>
            <a:xfrm>
              <a:off x="5624307" y="16886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1" name="Straight Connector 60"/>
            <p:cNvCxnSpPr/>
            <p:nvPr/>
          </p:nvCxnSpPr>
          <p:spPr>
            <a:xfrm>
              <a:off x="5776707" y="18410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2" name="Straight Connector 61"/>
            <p:cNvCxnSpPr/>
            <p:nvPr/>
          </p:nvCxnSpPr>
          <p:spPr>
            <a:xfrm>
              <a:off x="5929107" y="19934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3" name="Straight Connector 62"/>
            <p:cNvCxnSpPr/>
            <p:nvPr/>
          </p:nvCxnSpPr>
          <p:spPr>
            <a:xfrm>
              <a:off x="4262639" y="1233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4" name="Straight Connector 63"/>
            <p:cNvCxnSpPr/>
            <p:nvPr/>
          </p:nvCxnSpPr>
          <p:spPr>
            <a:xfrm>
              <a:off x="4415039" y="13857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5" name="Straight Connector 64"/>
            <p:cNvCxnSpPr/>
            <p:nvPr/>
          </p:nvCxnSpPr>
          <p:spPr>
            <a:xfrm>
              <a:off x="4567439" y="15381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6" name="Straight Connector 65"/>
            <p:cNvCxnSpPr/>
            <p:nvPr/>
          </p:nvCxnSpPr>
          <p:spPr>
            <a:xfrm>
              <a:off x="4719839" y="16905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7" name="Straight Connector 66"/>
            <p:cNvCxnSpPr/>
            <p:nvPr/>
          </p:nvCxnSpPr>
          <p:spPr>
            <a:xfrm>
              <a:off x="4872239" y="18429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8" name="Straight Connector 67"/>
            <p:cNvCxnSpPr/>
            <p:nvPr/>
          </p:nvCxnSpPr>
          <p:spPr>
            <a:xfrm>
              <a:off x="5024639" y="1995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9" name="Straight Connector 68"/>
            <p:cNvCxnSpPr/>
            <p:nvPr/>
          </p:nvCxnSpPr>
          <p:spPr>
            <a:xfrm>
              <a:off x="6161657" y="12314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0" name="Straight Connector 69"/>
            <p:cNvCxnSpPr/>
            <p:nvPr/>
          </p:nvCxnSpPr>
          <p:spPr>
            <a:xfrm>
              <a:off x="6314057" y="13838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1" name="Straight Connector 70"/>
            <p:cNvCxnSpPr/>
            <p:nvPr/>
          </p:nvCxnSpPr>
          <p:spPr>
            <a:xfrm>
              <a:off x="6466457" y="15362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2" name="Straight Connector 71"/>
            <p:cNvCxnSpPr/>
            <p:nvPr/>
          </p:nvCxnSpPr>
          <p:spPr>
            <a:xfrm>
              <a:off x="6618857" y="16886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3" name="Straight Connector 72"/>
            <p:cNvCxnSpPr/>
            <p:nvPr/>
          </p:nvCxnSpPr>
          <p:spPr>
            <a:xfrm>
              <a:off x="6771257" y="18410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4" name="Straight Connector 73"/>
            <p:cNvCxnSpPr/>
            <p:nvPr/>
          </p:nvCxnSpPr>
          <p:spPr>
            <a:xfrm>
              <a:off x="6923657" y="19934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5" name="Straight Connector 74"/>
            <p:cNvCxnSpPr/>
            <p:nvPr/>
          </p:nvCxnSpPr>
          <p:spPr>
            <a:xfrm>
              <a:off x="7211411" y="1233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6" name="Straight Connector 75"/>
            <p:cNvCxnSpPr/>
            <p:nvPr/>
          </p:nvCxnSpPr>
          <p:spPr>
            <a:xfrm>
              <a:off x="7363811" y="13857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7" name="Straight Connector 76"/>
            <p:cNvCxnSpPr/>
            <p:nvPr/>
          </p:nvCxnSpPr>
          <p:spPr>
            <a:xfrm>
              <a:off x="7516211" y="15381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8" name="Straight Connector 77"/>
            <p:cNvCxnSpPr/>
            <p:nvPr/>
          </p:nvCxnSpPr>
          <p:spPr>
            <a:xfrm>
              <a:off x="7668611" y="16905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9" name="Straight Connector 78"/>
            <p:cNvCxnSpPr/>
            <p:nvPr/>
          </p:nvCxnSpPr>
          <p:spPr>
            <a:xfrm>
              <a:off x="7821011" y="18429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80" name="Straight Connector 79"/>
            <p:cNvCxnSpPr/>
            <p:nvPr/>
          </p:nvCxnSpPr>
          <p:spPr>
            <a:xfrm>
              <a:off x="7973411" y="1995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81" name="Straight Connector 80"/>
            <p:cNvCxnSpPr/>
            <p:nvPr/>
          </p:nvCxnSpPr>
          <p:spPr>
            <a:xfrm>
              <a:off x="8125811" y="2147765"/>
              <a:ext cx="74495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83" name="4-Point Star 82"/>
          <p:cNvSpPr/>
          <p:nvPr/>
        </p:nvSpPr>
        <p:spPr>
          <a:xfrm>
            <a:off x="3056636" y="538040"/>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4-Point Star 83"/>
          <p:cNvSpPr/>
          <p:nvPr/>
        </p:nvSpPr>
        <p:spPr>
          <a:xfrm>
            <a:off x="3056636" y="1097085"/>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4-Point Star 84"/>
          <p:cNvSpPr/>
          <p:nvPr/>
        </p:nvSpPr>
        <p:spPr>
          <a:xfrm>
            <a:off x="3056636" y="1422888"/>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4-Point Star 85"/>
          <p:cNvSpPr/>
          <p:nvPr/>
        </p:nvSpPr>
        <p:spPr>
          <a:xfrm>
            <a:off x="3058417" y="1750647"/>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4-Point Star 86"/>
          <p:cNvSpPr/>
          <p:nvPr/>
        </p:nvSpPr>
        <p:spPr>
          <a:xfrm>
            <a:off x="4316817" y="544145"/>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4-Point Star 87"/>
          <p:cNvSpPr/>
          <p:nvPr/>
        </p:nvSpPr>
        <p:spPr>
          <a:xfrm>
            <a:off x="4316817" y="1103190"/>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4-Point Star 88"/>
          <p:cNvSpPr/>
          <p:nvPr/>
        </p:nvSpPr>
        <p:spPr>
          <a:xfrm>
            <a:off x="4316817" y="1428993"/>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4-Point Star 89"/>
          <p:cNvSpPr/>
          <p:nvPr/>
        </p:nvSpPr>
        <p:spPr>
          <a:xfrm>
            <a:off x="4318598" y="1756752"/>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4-Point Star 90"/>
          <p:cNvSpPr/>
          <p:nvPr/>
        </p:nvSpPr>
        <p:spPr>
          <a:xfrm>
            <a:off x="5133005" y="525828"/>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4-Point Star 91"/>
          <p:cNvSpPr/>
          <p:nvPr/>
        </p:nvSpPr>
        <p:spPr>
          <a:xfrm>
            <a:off x="5133005" y="1084873"/>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4-Point Star 92"/>
          <p:cNvSpPr/>
          <p:nvPr/>
        </p:nvSpPr>
        <p:spPr>
          <a:xfrm>
            <a:off x="5133005" y="1410676"/>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4-Point Star 93"/>
          <p:cNvSpPr/>
          <p:nvPr/>
        </p:nvSpPr>
        <p:spPr>
          <a:xfrm>
            <a:off x="5134786" y="1738435"/>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4-Point Star 94"/>
          <p:cNvSpPr/>
          <p:nvPr/>
        </p:nvSpPr>
        <p:spPr>
          <a:xfrm>
            <a:off x="5133005" y="2011729"/>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4-Point Star 96"/>
          <p:cNvSpPr/>
          <p:nvPr/>
        </p:nvSpPr>
        <p:spPr>
          <a:xfrm>
            <a:off x="6618857" y="534621"/>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4-Point Star 97"/>
          <p:cNvSpPr/>
          <p:nvPr/>
        </p:nvSpPr>
        <p:spPr>
          <a:xfrm>
            <a:off x="6618857" y="1093666"/>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4-Point Star 98"/>
          <p:cNvSpPr/>
          <p:nvPr/>
        </p:nvSpPr>
        <p:spPr>
          <a:xfrm>
            <a:off x="6618857" y="1419469"/>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4-Point Star 99"/>
          <p:cNvSpPr/>
          <p:nvPr/>
        </p:nvSpPr>
        <p:spPr>
          <a:xfrm>
            <a:off x="6620638" y="1747228"/>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4-Point Star 100"/>
          <p:cNvSpPr/>
          <p:nvPr/>
        </p:nvSpPr>
        <p:spPr>
          <a:xfrm>
            <a:off x="6618857" y="2020522"/>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Connector 101"/>
          <p:cNvCxnSpPr/>
          <p:nvPr/>
        </p:nvCxnSpPr>
        <p:spPr>
          <a:xfrm>
            <a:off x="6081507" y="21458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3" name="Straight Connector 102"/>
          <p:cNvCxnSpPr/>
          <p:nvPr/>
        </p:nvCxnSpPr>
        <p:spPr>
          <a:xfrm>
            <a:off x="6233907" y="22982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4" name="Straight Connector 103"/>
          <p:cNvCxnSpPr/>
          <p:nvPr/>
        </p:nvCxnSpPr>
        <p:spPr>
          <a:xfrm>
            <a:off x="6386307" y="2450612"/>
            <a:ext cx="744954" cy="0"/>
          </a:xfrm>
          <a:prstGeom prst="line">
            <a:avLst/>
          </a:prstGeom>
        </p:spPr>
        <p:style>
          <a:lnRef idx="2">
            <a:schemeClr val="accent2"/>
          </a:lnRef>
          <a:fillRef idx="0">
            <a:schemeClr val="accent2"/>
          </a:fillRef>
          <a:effectRef idx="1">
            <a:schemeClr val="accent2"/>
          </a:effectRef>
          <a:fontRef idx="minor">
            <a:schemeClr val="tx1"/>
          </a:fontRef>
        </p:style>
      </p:cxnSp>
      <p:sp>
        <p:nvSpPr>
          <p:cNvPr id="105" name="4-Point Star 104"/>
          <p:cNvSpPr/>
          <p:nvPr/>
        </p:nvSpPr>
        <p:spPr>
          <a:xfrm>
            <a:off x="8108765" y="525828"/>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4-Point Star 106"/>
          <p:cNvSpPr/>
          <p:nvPr/>
        </p:nvSpPr>
        <p:spPr>
          <a:xfrm>
            <a:off x="8108765" y="1410676"/>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4-Point Star 107"/>
          <p:cNvSpPr/>
          <p:nvPr/>
        </p:nvSpPr>
        <p:spPr>
          <a:xfrm>
            <a:off x="8110546" y="1738435"/>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Left Brace 108"/>
          <p:cNvSpPr/>
          <p:nvPr/>
        </p:nvSpPr>
        <p:spPr>
          <a:xfrm>
            <a:off x="867074" y="1084873"/>
            <a:ext cx="219809" cy="136573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TextBox 109"/>
          <p:cNvSpPr txBox="1"/>
          <p:nvPr/>
        </p:nvSpPr>
        <p:spPr>
          <a:xfrm>
            <a:off x="207605" y="1438421"/>
            <a:ext cx="708317" cy="646331"/>
          </a:xfrm>
          <a:prstGeom prst="rect">
            <a:avLst/>
          </a:prstGeom>
          <a:noFill/>
        </p:spPr>
        <p:txBody>
          <a:bodyPr wrap="square" rtlCol="0">
            <a:spAutoFit/>
          </a:bodyPr>
          <a:lstStyle/>
          <a:p>
            <a:r>
              <a:rPr lang="en-US" altLang="zh-CN" dirty="0" smtClean="0"/>
              <a:t>~30x</a:t>
            </a:r>
            <a:r>
              <a:rPr lang="zh-CN" altLang="en-US" dirty="0" smtClean="0"/>
              <a:t> </a:t>
            </a:r>
            <a:endParaRPr lang="en-US" altLang="zh-CN" dirty="0" smtClean="0"/>
          </a:p>
          <a:p>
            <a:r>
              <a:rPr lang="en-US" altLang="zh-CN" dirty="0" smtClean="0"/>
              <a:t>reads</a:t>
            </a:r>
            <a:endParaRPr lang="en-US" dirty="0"/>
          </a:p>
        </p:txBody>
      </p:sp>
      <p:sp>
        <p:nvSpPr>
          <p:cNvPr id="111" name="TextBox 110"/>
          <p:cNvSpPr txBox="1"/>
          <p:nvPr/>
        </p:nvSpPr>
        <p:spPr>
          <a:xfrm>
            <a:off x="1990599" y="2731486"/>
            <a:ext cx="2449734" cy="523220"/>
          </a:xfrm>
          <a:prstGeom prst="rect">
            <a:avLst/>
          </a:prstGeom>
          <a:noFill/>
        </p:spPr>
        <p:txBody>
          <a:bodyPr wrap="none" rtlCol="0">
            <a:spAutoFit/>
          </a:bodyPr>
          <a:lstStyle/>
          <a:p>
            <a:pPr algn="ctr"/>
            <a:r>
              <a:rPr lang="en-US" altLang="zh-CN" sz="1400" dirty="0" smtClean="0"/>
              <a:t>Excellent</a:t>
            </a:r>
            <a:r>
              <a:rPr lang="zh-CN" altLang="en-US" sz="1400" dirty="0" smtClean="0"/>
              <a:t> </a:t>
            </a:r>
            <a:r>
              <a:rPr lang="en-US" altLang="zh-CN" sz="1400" dirty="0" smtClean="0"/>
              <a:t>sensitivity</a:t>
            </a:r>
            <a:r>
              <a:rPr lang="zh-CN" altLang="en-US" sz="1400" dirty="0" smtClean="0"/>
              <a:t> </a:t>
            </a:r>
            <a:r>
              <a:rPr lang="en-US" altLang="zh-CN" sz="1400" dirty="0" smtClean="0"/>
              <a:t>for</a:t>
            </a:r>
            <a:r>
              <a:rPr lang="zh-CN" altLang="en-US" sz="1400" dirty="0" smtClean="0"/>
              <a:t> </a:t>
            </a:r>
            <a:r>
              <a:rPr lang="en-US" altLang="zh-CN" sz="1400" dirty="0" smtClean="0"/>
              <a:t>hetero-</a:t>
            </a:r>
            <a:r>
              <a:rPr lang="zh-CN" altLang="en-US" sz="1400" dirty="0" smtClean="0"/>
              <a:t> </a:t>
            </a:r>
            <a:endParaRPr lang="en-US" altLang="zh-CN" sz="1400" dirty="0" smtClean="0"/>
          </a:p>
          <a:p>
            <a:pPr algn="ctr"/>
            <a:r>
              <a:rPr lang="en-US" altLang="zh-CN" sz="1400" dirty="0" smtClean="0"/>
              <a:t>and</a:t>
            </a:r>
            <a:r>
              <a:rPr lang="zh-CN" altLang="en-US" sz="1400" dirty="0" smtClean="0"/>
              <a:t> </a:t>
            </a:r>
            <a:r>
              <a:rPr lang="en-US" altLang="zh-CN" sz="1400" dirty="0" smtClean="0"/>
              <a:t>homozygotes</a:t>
            </a:r>
          </a:p>
        </p:txBody>
      </p:sp>
      <p:sp>
        <p:nvSpPr>
          <p:cNvPr id="112" name="Down Arrow 111"/>
          <p:cNvSpPr/>
          <p:nvPr/>
        </p:nvSpPr>
        <p:spPr>
          <a:xfrm>
            <a:off x="3041904" y="2375883"/>
            <a:ext cx="291061" cy="2823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TextBox 112"/>
          <p:cNvSpPr txBox="1"/>
          <p:nvPr/>
        </p:nvSpPr>
        <p:spPr>
          <a:xfrm>
            <a:off x="5046536" y="2913468"/>
            <a:ext cx="3424385" cy="307777"/>
          </a:xfrm>
          <a:prstGeom prst="rect">
            <a:avLst/>
          </a:prstGeom>
          <a:noFill/>
        </p:spPr>
        <p:txBody>
          <a:bodyPr wrap="none" rtlCol="0">
            <a:spAutoFit/>
          </a:bodyPr>
          <a:lstStyle/>
          <a:p>
            <a:pPr algn="ctr"/>
            <a:r>
              <a:rPr lang="en-US" altLang="zh-CN" sz="1400" dirty="0" smtClean="0"/>
              <a:t>High</a:t>
            </a:r>
            <a:r>
              <a:rPr lang="zh-CN" altLang="en-US" sz="1400" dirty="0" smtClean="0"/>
              <a:t> </a:t>
            </a:r>
            <a:r>
              <a:rPr lang="en-US" altLang="zh-CN" sz="1400" dirty="0" smtClean="0"/>
              <a:t>depth</a:t>
            </a:r>
            <a:r>
              <a:rPr lang="zh-CN" altLang="en-US" sz="1400" dirty="0" smtClean="0"/>
              <a:t> </a:t>
            </a:r>
            <a:r>
              <a:rPr lang="en-US" altLang="zh-CN" sz="1400" dirty="0" smtClean="0"/>
              <a:t>allows</a:t>
            </a:r>
            <a:r>
              <a:rPr lang="zh-CN" altLang="en-US" sz="1400" dirty="0" smtClean="0"/>
              <a:t> </a:t>
            </a:r>
            <a:r>
              <a:rPr lang="en-US" altLang="zh-CN" sz="1400" dirty="0" smtClean="0"/>
              <a:t>excellent</a:t>
            </a:r>
            <a:r>
              <a:rPr lang="zh-CN" altLang="en-US" sz="1400" dirty="0" smtClean="0"/>
              <a:t> </a:t>
            </a:r>
            <a:r>
              <a:rPr lang="en-US" altLang="zh-CN" sz="1400" dirty="0" smtClean="0"/>
              <a:t>genotype</a:t>
            </a:r>
            <a:r>
              <a:rPr lang="zh-CN" altLang="en-US" sz="1400" dirty="0" smtClean="0"/>
              <a:t> </a:t>
            </a:r>
            <a:r>
              <a:rPr lang="en-US" altLang="zh-CN" sz="1400" dirty="0" smtClean="0"/>
              <a:t>calling</a:t>
            </a:r>
          </a:p>
        </p:txBody>
      </p:sp>
      <p:sp>
        <p:nvSpPr>
          <p:cNvPr id="114" name="Down Arrow 113"/>
          <p:cNvSpPr/>
          <p:nvPr/>
        </p:nvSpPr>
        <p:spPr>
          <a:xfrm>
            <a:off x="6585159" y="2631137"/>
            <a:ext cx="291061" cy="2823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16" name="Table 115"/>
          <p:cNvGraphicFramePr>
            <a:graphicFrameLocks noGrp="1"/>
          </p:cNvGraphicFramePr>
          <p:nvPr>
            <p:extLst>
              <p:ext uri="{D42A27DB-BD31-4B8C-83A1-F6EECF244321}">
                <p14:modId xmlns:p14="http://schemas.microsoft.com/office/powerpoint/2010/main" val="2485188966"/>
              </p:ext>
            </p:extLst>
          </p:nvPr>
        </p:nvGraphicFramePr>
        <p:xfrm>
          <a:off x="119325" y="4019453"/>
          <a:ext cx="3691702" cy="1112520"/>
        </p:xfrm>
        <a:graphic>
          <a:graphicData uri="http://schemas.openxmlformats.org/drawingml/2006/table">
            <a:tbl>
              <a:tblPr firstRow="1" bandRow="1">
                <a:tableStyleId>{00A15C55-8517-42AA-B614-E9B94910E393}</a:tableStyleId>
              </a:tblPr>
              <a:tblGrid>
                <a:gridCol w="2433057"/>
                <a:gridCol w="1258645"/>
              </a:tblGrid>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600" b="0" dirty="0" smtClean="0">
                          <a:solidFill>
                            <a:schemeClr val="tx1"/>
                          </a:solidFill>
                          <a:latin typeface="Arial"/>
                          <a:cs typeface="Arial"/>
                        </a:rPr>
                        <a:t>Reference</a:t>
                      </a:r>
                      <a:r>
                        <a:rPr lang="zh-CN" altLang="en-US" sz="1600" b="0" dirty="0" smtClean="0">
                          <a:solidFill>
                            <a:schemeClr val="tx1"/>
                          </a:solidFill>
                          <a:latin typeface="Arial"/>
                          <a:cs typeface="Arial"/>
                        </a:rPr>
                        <a:t> </a:t>
                      </a:r>
                      <a:r>
                        <a:rPr lang="en-US" altLang="zh-CN" sz="1600" b="0" dirty="0" smtClean="0">
                          <a:solidFill>
                            <a:schemeClr val="tx1"/>
                          </a:solidFill>
                          <a:latin typeface="Arial"/>
                          <a:cs typeface="Arial"/>
                        </a:rPr>
                        <a:t>bases</a:t>
                      </a:r>
                      <a:endParaRPr lang="en-US" sz="1600" b="0" dirty="0">
                        <a:solidFill>
                          <a:schemeClr val="tx1"/>
                        </a:solidFill>
                        <a:latin typeface="Arial"/>
                        <a:cs typeface="Arial"/>
                      </a:endParaRPr>
                    </a:p>
                  </a:txBody>
                  <a:tcPr/>
                </a:tc>
                <a:tc>
                  <a:txBody>
                    <a:bodyPr/>
                    <a:lstStyle/>
                    <a:p>
                      <a:r>
                        <a:rPr lang="en-US" altLang="zh-CN" sz="1600" b="0" dirty="0" smtClean="0">
                          <a:solidFill>
                            <a:schemeClr val="tx1"/>
                          </a:solidFill>
                          <a:latin typeface="Arial"/>
                          <a:cs typeface="Arial"/>
                        </a:rPr>
                        <a:t>~3Gb</a:t>
                      </a:r>
                      <a:endParaRPr lang="en-US" sz="1600" b="0" dirty="0">
                        <a:solidFill>
                          <a:schemeClr val="tx1"/>
                        </a:solidFill>
                        <a:latin typeface="Arial"/>
                        <a:cs typeface="Arial"/>
                      </a:endParaRPr>
                    </a:p>
                  </a:txBody>
                  <a:tcPr/>
                </a:tc>
              </a:tr>
              <a:tr h="370840">
                <a:tc>
                  <a:txBody>
                    <a:bodyPr/>
                    <a:lstStyle/>
                    <a:p>
                      <a:r>
                        <a:rPr lang="en-US" altLang="zh-CN" sz="1600" b="0" dirty="0" smtClean="0">
                          <a:solidFill>
                            <a:schemeClr val="tx1"/>
                          </a:solidFill>
                          <a:latin typeface="Arial"/>
                          <a:cs typeface="Arial"/>
                        </a:rPr>
                        <a:t>Coverage</a:t>
                      </a:r>
                      <a:endParaRPr lang="en-US" sz="1600" b="0" dirty="0">
                        <a:solidFill>
                          <a:schemeClr val="tx1"/>
                        </a:solidFill>
                        <a:latin typeface="Arial"/>
                        <a:cs typeface="Arial"/>
                      </a:endParaRPr>
                    </a:p>
                  </a:txBody>
                  <a:tcPr/>
                </a:tc>
                <a:tc>
                  <a:txBody>
                    <a:bodyPr/>
                    <a:lstStyle/>
                    <a:p>
                      <a:r>
                        <a:rPr lang="en-US" altLang="zh-CN" sz="1600" b="0" dirty="0" err="1" smtClean="0">
                          <a:solidFill>
                            <a:schemeClr val="tx1"/>
                          </a:solidFill>
                          <a:latin typeface="Arial"/>
                          <a:cs typeface="Arial"/>
                        </a:rPr>
                        <a:t>Avg</a:t>
                      </a:r>
                      <a:r>
                        <a:rPr lang="zh-CN" altLang="en-US" sz="1600" b="0" dirty="0" smtClean="0">
                          <a:solidFill>
                            <a:schemeClr val="tx1"/>
                          </a:solidFill>
                          <a:latin typeface="Arial"/>
                          <a:cs typeface="Arial"/>
                        </a:rPr>
                        <a:t>.</a:t>
                      </a:r>
                      <a:r>
                        <a:rPr lang="en-US" altLang="zh-CN" sz="1600" b="0" dirty="0" smtClean="0">
                          <a:solidFill>
                            <a:schemeClr val="tx1"/>
                          </a:solidFill>
                          <a:latin typeface="Arial"/>
                          <a:cs typeface="Arial"/>
                        </a:rPr>
                        <a:t>30x</a:t>
                      </a:r>
                      <a:endParaRPr lang="en-US" sz="1600" b="0" dirty="0">
                        <a:solidFill>
                          <a:schemeClr val="tx1"/>
                        </a:solidFill>
                        <a:latin typeface="Arial"/>
                        <a:cs typeface="Arial"/>
                      </a:endParaRPr>
                    </a:p>
                  </a:txBody>
                  <a:tcPr/>
                </a:tc>
              </a:tr>
              <a:tr h="370840">
                <a:tc>
                  <a:txBody>
                    <a:bodyPr/>
                    <a:lstStyle/>
                    <a:p>
                      <a:r>
                        <a:rPr lang="en-US" altLang="zh-CN" sz="1600" b="0" dirty="0" smtClean="0">
                          <a:solidFill>
                            <a:schemeClr val="tx1"/>
                          </a:solidFill>
                          <a:latin typeface="Arial"/>
                          <a:cs typeface="Arial"/>
                        </a:rPr>
                        <a:t>#</a:t>
                      </a:r>
                      <a:r>
                        <a:rPr lang="zh-CN" altLang="en-US" sz="1600" b="0" dirty="0" smtClean="0">
                          <a:solidFill>
                            <a:schemeClr val="tx1"/>
                          </a:solidFill>
                          <a:latin typeface="Arial"/>
                          <a:cs typeface="Arial"/>
                        </a:rPr>
                        <a:t> </a:t>
                      </a:r>
                      <a:r>
                        <a:rPr lang="en-US" altLang="zh-CN" sz="1600" b="0" dirty="0" smtClean="0">
                          <a:solidFill>
                            <a:schemeClr val="tx1"/>
                          </a:solidFill>
                          <a:latin typeface="Arial"/>
                          <a:cs typeface="Arial"/>
                        </a:rPr>
                        <a:t>of</a:t>
                      </a:r>
                      <a:r>
                        <a:rPr lang="zh-CN" altLang="en-US" sz="1600" b="0" dirty="0" smtClean="0">
                          <a:solidFill>
                            <a:schemeClr val="tx1"/>
                          </a:solidFill>
                          <a:latin typeface="Arial"/>
                          <a:cs typeface="Arial"/>
                        </a:rPr>
                        <a:t> </a:t>
                      </a:r>
                      <a:r>
                        <a:rPr lang="en-US" altLang="zh-CN" sz="1600" b="0" dirty="0" smtClean="0">
                          <a:solidFill>
                            <a:schemeClr val="tx1"/>
                          </a:solidFill>
                          <a:latin typeface="Arial"/>
                          <a:cs typeface="Arial"/>
                        </a:rPr>
                        <a:t>sequence</a:t>
                      </a:r>
                      <a:r>
                        <a:rPr lang="zh-CN" altLang="en-US" sz="1600" b="0" dirty="0" smtClean="0">
                          <a:solidFill>
                            <a:schemeClr val="tx1"/>
                          </a:solidFill>
                          <a:latin typeface="Arial"/>
                          <a:cs typeface="Arial"/>
                        </a:rPr>
                        <a:t> </a:t>
                      </a:r>
                      <a:r>
                        <a:rPr lang="en-US" altLang="zh-CN" sz="1600" b="0" dirty="0" smtClean="0">
                          <a:solidFill>
                            <a:schemeClr val="tx1"/>
                          </a:solidFill>
                          <a:latin typeface="Arial"/>
                          <a:cs typeface="Arial"/>
                        </a:rPr>
                        <a:t>bases</a:t>
                      </a:r>
                      <a:endParaRPr lang="en-US" sz="1600" b="0" dirty="0">
                        <a:solidFill>
                          <a:schemeClr val="tx1"/>
                        </a:solidFill>
                        <a:latin typeface="Arial"/>
                        <a:cs typeface="Arial"/>
                      </a:endParaRPr>
                    </a:p>
                  </a:txBody>
                  <a:tcPr/>
                </a:tc>
                <a:tc>
                  <a:txBody>
                    <a:bodyPr/>
                    <a:lstStyle/>
                    <a:p>
                      <a:r>
                        <a:rPr lang="en-US" altLang="zh-CN" sz="1600" b="0" dirty="0" smtClean="0">
                          <a:solidFill>
                            <a:schemeClr val="tx1"/>
                          </a:solidFill>
                          <a:latin typeface="Arial"/>
                          <a:cs typeface="Arial"/>
                        </a:rPr>
                        <a:t>100Gb</a:t>
                      </a:r>
                      <a:endParaRPr lang="en-US" sz="1600" b="0" dirty="0">
                        <a:solidFill>
                          <a:schemeClr val="tx1"/>
                        </a:solidFill>
                        <a:latin typeface="Arial"/>
                        <a:cs typeface="Arial"/>
                      </a:endParaRPr>
                    </a:p>
                  </a:txBody>
                  <a:tcPr/>
                </a:tc>
              </a:tr>
            </a:tbl>
          </a:graphicData>
        </a:graphic>
      </p:graphicFrame>
      <p:graphicFrame>
        <p:nvGraphicFramePr>
          <p:cNvPr id="117" name="Table 116"/>
          <p:cNvGraphicFramePr>
            <a:graphicFrameLocks noGrp="1"/>
          </p:cNvGraphicFramePr>
          <p:nvPr>
            <p:extLst>
              <p:ext uri="{D42A27DB-BD31-4B8C-83A1-F6EECF244321}">
                <p14:modId xmlns:p14="http://schemas.microsoft.com/office/powerpoint/2010/main" val="359740872"/>
              </p:ext>
            </p:extLst>
          </p:nvPr>
        </p:nvGraphicFramePr>
        <p:xfrm>
          <a:off x="4549140" y="4019453"/>
          <a:ext cx="4454234" cy="1483360"/>
        </p:xfrm>
        <a:graphic>
          <a:graphicData uri="http://schemas.openxmlformats.org/drawingml/2006/table">
            <a:tbl>
              <a:tblPr firstRow="1" bandRow="1">
                <a:tableStyleId>{00A15C55-8517-42AA-B614-E9B94910E393}</a:tableStyleId>
              </a:tblPr>
              <a:tblGrid>
                <a:gridCol w="3095794"/>
                <a:gridCol w="1358440"/>
              </a:tblGrid>
              <a:tr h="370840">
                <a:tc>
                  <a:txBody>
                    <a:bodyPr/>
                    <a:lstStyle/>
                    <a:p>
                      <a:r>
                        <a:rPr lang="en-US" sz="1600" b="0" dirty="0" smtClean="0">
                          <a:solidFill>
                            <a:srgbClr val="000000"/>
                          </a:solidFill>
                          <a:latin typeface="Arial"/>
                          <a:cs typeface="Arial"/>
                        </a:rPr>
                        <a:t>Variants</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found</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per</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sample</a:t>
                      </a:r>
                      <a:endParaRPr lang="en-US" sz="1600" b="0" dirty="0">
                        <a:solidFill>
                          <a:srgbClr val="000000"/>
                        </a:solidFill>
                        <a:latin typeface="Arial"/>
                        <a:cs typeface="Arial"/>
                      </a:endParaRPr>
                    </a:p>
                  </a:txBody>
                  <a:tcPr/>
                </a:tc>
                <a:tc>
                  <a:txBody>
                    <a:bodyPr/>
                    <a:lstStyle/>
                    <a:p>
                      <a:r>
                        <a:rPr lang="en-US" altLang="zh-CN" sz="1600" b="0" dirty="0" smtClean="0">
                          <a:solidFill>
                            <a:srgbClr val="000000"/>
                          </a:solidFill>
                          <a:latin typeface="Arial"/>
                          <a:cs typeface="Arial"/>
                        </a:rPr>
                        <a:t>~3-5M</a:t>
                      </a:r>
                      <a:endParaRPr lang="en-US" sz="1600" b="0" dirty="0">
                        <a:solidFill>
                          <a:srgbClr val="000000"/>
                        </a:solidFill>
                        <a:latin typeface="Arial"/>
                        <a:cs typeface="Arial"/>
                      </a:endParaRPr>
                    </a:p>
                  </a:txBody>
                  <a:tcPr/>
                </a:tc>
              </a:tr>
              <a:tr h="370840">
                <a:tc>
                  <a:txBody>
                    <a:bodyPr/>
                    <a:lstStyle/>
                    <a:p>
                      <a:r>
                        <a:rPr lang="en-US" sz="1600" b="0" dirty="0" smtClean="0">
                          <a:solidFill>
                            <a:srgbClr val="000000"/>
                          </a:solidFill>
                          <a:latin typeface="Arial"/>
                          <a:cs typeface="Arial"/>
                        </a:rPr>
                        <a:t>Percent</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of</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variant</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in</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genome</a:t>
                      </a:r>
                      <a:endParaRPr lang="en-US" sz="1600" b="0" dirty="0">
                        <a:solidFill>
                          <a:srgbClr val="000000"/>
                        </a:solidFill>
                        <a:latin typeface="Arial"/>
                        <a:cs typeface="Arial"/>
                      </a:endParaRPr>
                    </a:p>
                  </a:txBody>
                  <a:tcPr/>
                </a:tc>
                <a:tc>
                  <a:txBody>
                    <a:bodyPr/>
                    <a:lstStyle/>
                    <a:p>
                      <a:r>
                        <a:rPr lang="en-US" altLang="zh-CN" sz="1600" b="0" dirty="0" smtClean="0">
                          <a:solidFill>
                            <a:srgbClr val="000000"/>
                          </a:solidFill>
                          <a:latin typeface="Arial"/>
                          <a:cs typeface="Arial"/>
                        </a:rPr>
                        <a:t>&gt;99%</a:t>
                      </a:r>
                      <a:endParaRPr lang="en-US" sz="1600" b="0" dirty="0">
                        <a:solidFill>
                          <a:srgbClr val="000000"/>
                        </a:solidFill>
                        <a:latin typeface="Arial"/>
                        <a:cs typeface="Arial"/>
                      </a:endParaRPr>
                    </a:p>
                  </a:txBody>
                  <a:tcPr/>
                </a:tc>
              </a:tr>
              <a:tr h="370840">
                <a:tc>
                  <a:txBody>
                    <a:bodyPr/>
                    <a:lstStyle/>
                    <a:p>
                      <a:r>
                        <a:rPr lang="en-US" sz="1600" b="0" dirty="0" err="1" smtClean="0">
                          <a:solidFill>
                            <a:srgbClr val="000000"/>
                          </a:solidFill>
                          <a:latin typeface="Arial"/>
                          <a:cs typeface="Arial"/>
                        </a:rPr>
                        <a:t>Pr</a:t>
                      </a:r>
                      <a:r>
                        <a:rPr lang="en-US" altLang="zh-CN" sz="1600" b="0" dirty="0" smtClean="0">
                          <a:solidFill>
                            <a:srgbClr val="000000"/>
                          </a:solidFill>
                          <a:latin typeface="Arial"/>
                          <a:cs typeface="Arial"/>
                        </a:rPr>
                        <a:t>{Singleton</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discovery}</a:t>
                      </a:r>
                      <a:endParaRPr lang="en-US" sz="1600" b="0" dirty="0">
                        <a:solidFill>
                          <a:srgbClr val="000000"/>
                        </a:solidFill>
                        <a:latin typeface="Arial"/>
                        <a:cs typeface="Arial"/>
                      </a:endParaRPr>
                    </a:p>
                  </a:txBody>
                  <a:tcPr/>
                </a:tc>
                <a:tc>
                  <a:txBody>
                    <a:bodyPr/>
                    <a:lstStyle/>
                    <a:p>
                      <a:r>
                        <a:rPr lang="en-US" altLang="zh-CN" sz="1600" b="0" dirty="0" smtClean="0">
                          <a:solidFill>
                            <a:srgbClr val="000000"/>
                          </a:solidFill>
                          <a:latin typeface="Arial"/>
                          <a:cs typeface="Arial"/>
                        </a:rPr>
                        <a:t>&gt;99%</a:t>
                      </a:r>
                      <a:endParaRPr lang="en-US" sz="1600" b="0" dirty="0">
                        <a:solidFill>
                          <a:srgbClr val="000000"/>
                        </a:solidFill>
                        <a:latin typeface="Arial"/>
                        <a:cs typeface="Arial"/>
                      </a:endParaRPr>
                    </a:p>
                  </a:txBody>
                  <a:tcPr/>
                </a:tc>
              </a:tr>
              <a:tr h="370840">
                <a:tc>
                  <a:txBody>
                    <a:bodyPr/>
                    <a:lstStyle/>
                    <a:p>
                      <a:r>
                        <a:rPr lang="en-US" sz="1600" b="0" dirty="0" err="1" smtClean="0">
                          <a:solidFill>
                            <a:srgbClr val="000000"/>
                          </a:solidFill>
                          <a:latin typeface="Arial"/>
                          <a:cs typeface="Arial"/>
                        </a:rPr>
                        <a:t>Pr</a:t>
                      </a:r>
                      <a:r>
                        <a:rPr lang="en-US" altLang="zh-CN" sz="1600" b="0" dirty="0" smtClean="0">
                          <a:solidFill>
                            <a:srgbClr val="000000"/>
                          </a:solidFill>
                          <a:latin typeface="Arial"/>
                          <a:cs typeface="Arial"/>
                        </a:rPr>
                        <a:t>{common</a:t>
                      </a:r>
                      <a:r>
                        <a:rPr lang="zh-CN" altLang="en-US" sz="1600" b="0" dirty="0" smtClean="0">
                          <a:solidFill>
                            <a:srgbClr val="000000"/>
                          </a:solidFill>
                          <a:latin typeface="Arial"/>
                          <a:cs typeface="Arial"/>
                        </a:rPr>
                        <a:t> </a:t>
                      </a:r>
                      <a:r>
                        <a:rPr lang="en-US" altLang="zh-CN" sz="1600" b="0" dirty="0" err="1" smtClean="0">
                          <a:solidFill>
                            <a:srgbClr val="000000"/>
                          </a:solidFill>
                          <a:latin typeface="Arial"/>
                          <a:cs typeface="Arial"/>
                        </a:rPr>
                        <a:t>alllele</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discovery}</a:t>
                      </a:r>
                      <a:endParaRPr lang="en-US" sz="1600" b="0" dirty="0">
                        <a:solidFill>
                          <a:srgbClr val="000000"/>
                        </a:solidFill>
                        <a:latin typeface="Arial"/>
                        <a:cs typeface="Arial"/>
                      </a:endParaRPr>
                    </a:p>
                  </a:txBody>
                  <a:tcPr/>
                </a:tc>
                <a:tc>
                  <a:txBody>
                    <a:bodyPr/>
                    <a:lstStyle/>
                    <a:p>
                      <a:r>
                        <a:rPr lang="en-US" altLang="zh-CN" sz="1600" b="0" dirty="0" smtClean="0">
                          <a:solidFill>
                            <a:srgbClr val="000000"/>
                          </a:solidFill>
                          <a:latin typeface="Arial"/>
                          <a:cs typeface="Arial"/>
                        </a:rPr>
                        <a:t>&gt;99%</a:t>
                      </a:r>
                      <a:endParaRPr lang="en-US" sz="1600" b="0" dirty="0">
                        <a:solidFill>
                          <a:srgbClr val="000000"/>
                        </a:solidFill>
                        <a:latin typeface="Arial"/>
                        <a:cs typeface="Arial"/>
                      </a:endParaRPr>
                    </a:p>
                  </a:txBody>
                  <a:tcPr/>
                </a:tc>
              </a:tr>
            </a:tbl>
          </a:graphicData>
        </a:graphic>
      </p:graphicFrame>
      <p:sp>
        <p:nvSpPr>
          <p:cNvPr id="118" name="TextBox 117"/>
          <p:cNvSpPr txBox="1"/>
          <p:nvPr/>
        </p:nvSpPr>
        <p:spPr>
          <a:xfrm>
            <a:off x="119325" y="3513449"/>
            <a:ext cx="3110196" cy="369332"/>
          </a:xfrm>
          <a:prstGeom prst="rect">
            <a:avLst/>
          </a:prstGeom>
          <a:noFill/>
        </p:spPr>
        <p:txBody>
          <a:bodyPr wrap="none" rtlCol="0">
            <a:spAutoFit/>
          </a:bodyPr>
          <a:lstStyle/>
          <a:p>
            <a:r>
              <a:rPr lang="en-US" altLang="zh-CN" dirty="0" smtClean="0"/>
              <a:t>Data</a:t>
            </a:r>
            <a:r>
              <a:rPr lang="zh-CN" altLang="en-US" dirty="0" smtClean="0"/>
              <a:t> </a:t>
            </a:r>
            <a:r>
              <a:rPr lang="en-US" altLang="zh-CN" dirty="0" smtClean="0"/>
              <a:t>requirements</a:t>
            </a:r>
            <a:r>
              <a:rPr lang="zh-CN" altLang="en-US" dirty="0" smtClean="0"/>
              <a:t> </a:t>
            </a:r>
            <a:r>
              <a:rPr lang="en-US" altLang="zh-CN" dirty="0" smtClean="0"/>
              <a:t>per</a:t>
            </a:r>
            <a:r>
              <a:rPr lang="zh-CN" altLang="en-US" dirty="0"/>
              <a:t>-</a:t>
            </a:r>
            <a:r>
              <a:rPr lang="en-US" altLang="zh-CN" dirty="0" smtClean="0"/>
              <a:t>sample</a:t>
            </a:r>
            <a:endParaRPr lang="en-US" dirty="0"/>
          </a:p>
        </p:txBody>
      </p:sp>
      <p:sp>
        <p:nvSpPr>
          <p:cNvPr id="119" name="TextBox 118"/>
          <p:cNvSpPr txBox="1"/>
          <p:nvPr/>
        </p:nvSpPr>
        <p:spPr>
          <a:xfrm>
            <a:off x="4493669" y="3513449"/>
            <a:ext cx="4162693" cy="369332"/>
          </a:xfrm>
          <a:prstGeom prst="rect">
            <a:avLst/>
          </a:prstGeom>
          <a:noFill/>
        </p:spPr>
        <p:txBody>
          <a:bodyPr wrap="none" rtlCol="0">
            <a:spAutoFit/>
          </a:bodyPr>
          <a:lstStyle/>
          <a:p>
            <a:r>
              <a:rPr lang="en-US" altLang="zh-CN" dirty="0" smtClean="0"/>
              <a:t>Variant</a:t>
            </a:r>
            <a:r>
              <a:rPr lang="zh-CN" altLang="en-US" dirty="0" smtClean="0"/>
              <a:t> </a:t>
            </a:r>
            <a:r>
              <a:rPr lang="en-US" altLang="zh-CN" dirty="0" smtClean="0"/>
              <a:t>detection</a:t>
            </a:r>
            <a:r>
              <a:rPr lang="zh-CN" altLang="en-US" dirty="0" smtClean="0"/>
              <a:t> </a:t>
            </a:r>
            <a:r>
              <a:rPr lang="en-US" altLang="zh-CN" dirty="0" smtClean="0"/>
              <a:t>among</a:t>
            </a:r>
            <a:r>
              <a:rPr lang="zh-CN" altLang="en-US" dirty="0" smtClean="0"/>
              <a:t> </a:t>
            </a:r>
            <a:r>
              <a:rPr lang="en-US" altLang="zh-CN" dirty="0" smtClean="0"/>
              <a:t>multiple</a:t>
            </a:r>
            <a:r>
              <a:rPr lang="zh-CN" altLang="en-US" dirty="0" smtClean="0"/>
              <a:t> </a:t>
            </a:r>
            <a:r>
              <a:rPr lang="en-US" altLang="zh-CN" dirty="0" smtClean="0"/>
              <a:t>samples</a:t>
            </a:r>
            <a:r>
              <a:rPr lang="zh-CN" altLang="en-US" dirty="0" smtClean="0"/>
              <a:t> </a:t>
            </a:r>
            <a:endParaRPr lang="en-US" dirty="0"/>
          </a:p>
        </p:txBody>
      </p:sp>
    </p:spTree>
    <p:extLst>
      <p:ext uri="{BB962C8B-B14F-4D97-AF65-F5344CB8AC3E}">
        <p14:creationId xmlns:p14="http://schemas.microsoft.com/office/powerpoint/2010/main" val="24538248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31799" y="838200"/>
            <a:ext cx="5604301" cy="1714501"/>
          </a:xfrm>
          <a:prstGeom prst="rect">
            <a:avLst/>
          </a:prstGeom>
          <a:ln>
            <a:solidFill>
              <a:srgbClr val="E46C0A"/>
            </a:solidFill>
          </a:ln>
        </p:spPr>
      </p:pic>
      <p:pic>
        <p:nvPicPr>
          <p:cNvPr id="3" name="Picture 2"/>
          <p:cNvPicPr>
            <a:picLocks noChangeAspect="1"/>
          </p:cNvPicPr>
          <p:nvPr/>
        </p:nvPicPr>
        <p:blipFill>
          <a:blip r:embed="rId4"/>
          <a:stretch>
            <a:fillRect/>
          </a:stretch>
        </p:blipFill>
        <p:spPr>
          <a:xfrm>
            <a:off x="431799" y="2844801"/>
            <a:ext cx="3289300" cy="2833395"/>
          </a:xfrm>
          <a:prstGeom prst="rect">
            <a:avLst/>
          </a:prstGeom>
          <a:ln>
            <a:solidFill>
              <a:srgbClr val="E46C0A"/>
            </a:solidFill>
          </a:ln>
        </p:spPr>
      </p:pic>
      <p:pic>
        <p:nvPicPr>
          <p:cNvPr id="4" name="Picture 3"/>
          <p:cNvPicPr>
            <a:picLocks noChangeAspect="1"/>
          </p:cNvPicPr>
          <p:nvPr/>
        </p:nvPicPr>
        <p:blipFill>
          <a:blip r:embed="rId5"/>
          <a:stretch>
            <a:fillRect/>
          </a:stretch>
        </p:blipFill>
        <p:spPr>
          <a:xfrm>
            <a:off x="3848100" y="3009901"/>
            <a:ext cx="5257800" cy="2641600"/>
          </a:xfrm>
          <a:prstGeom prst="rect">
            <a:avLst/>
          </a:prstGeom>
        </p:spPr>
      </p:pic>
      <p:sp>
        <p:nvSpPr>
          <p:cNvPr id="5" name="Title 4"/>
          <p:cNvSpPr>
            <a:spLocks noGrp="1"/>
          </p:cNvSpPr>
          <p:nvPr>
            <p:ph type="title"/>
          </p:nvPr>
        </p:nvSpPr>
        <p:spPr>
          <a:xfrm>
            <a:off x="457200" y="-177535"/>
            <a:ext cx="8229600" cy="952500"/>
          </a:xfrm>
        </p:spPr>
        <p:txBody>
          <a:bodyPr/>
          <a:lstStyle/>
          <a:p>
            <a:r>
              <a:rPr lang="en-US" dirty="0"/>
              <a:t> </a:t>
            </a:r>
            <a:r>
              <a:rPr lang="en-US" dirty="0" smtClean="0"/>
              <a:t>变异检测算法</a:t>
            </a:r>
            <a:endParaRPr lang="en-US" dirty="0"/>
          </a:p>
        </p:txBody>
      </p:sp>
    </p:spTree>
    <p:extLst>
      <p:ext uri="{BB962C8B-B14F-4D97-AF65-F5344CB8AC3E}">
        <p14:creationId xmlns:p14="http://schemas.microsoft.com/office/powerpoint/2010/main" val="27406263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矩形 2"/>
          <p:cNvSpPr/>
          <p:nvPr/>
        </p:nvSpPr>
        <p:spPr>
          <a:xfrm>
            <a:off x="2286000" y="2395835"/>
            <a:ext cx="4572000" cy="646331"/>
          </a:xfrm>
          <a:prstGeom prst="rect">
            <a:avLst/>
          </a:prstGeom>
        </p:spPr>
        <p:txBody>
          <a:bodyPr>
            <a:spAutoFit/>
          </a:bodyPr>
          <a:lstStyle/>
          <a:p>
            <a:r>
              <a:rPr lang="en-US" altLang="zh-CN" dirty="0"/>
              <a:t>/ifs5/BC_ONLINE_RD/USER/</a:t>
            </a:r>
            <a:r>
              <a:rPr lang="en-US" altLang="zh-CN" dirty="0" err="1"/>
              <a:t>huangshujia</a:t>
            </a:r>
            <a:r>
              <a:rPr lang="en-US" altLang="zh-CN" dirty="0"/>
              <a:t>/learn/</a:t>
            </a:r>
            <a:r>
              <a:rPr lang="en-US" altLang="zh-CN" dirty="0" err="1"/>
              <a:t>wgs</a:t>
            </a:r>
            <a:endParaRPr lang="zh-CN" altLang="en-US" dirty="0"/>
          </a:p>
        </p:txBody>
      </p:sp>
    </p:spTree>
    <p:extLst>
      <p:ext uri="{BB962C8B-B14F-4D97-AF65-F5344CB8AC3E}">
        <p14:creationId xmlns:p14="http://schemas.microsoft.com/office/powerpoint/2010/main" val="274011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Thank you</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28007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高通量测序技术</a:t>
            </a:r>
            <a:r>
              <a:rPr lang="zh-CN" altLang="en-US" dirty="0" smtClean="0"/>
              <a:t>（</a:t>
            </a:r>
            <a:r>
              <a:rPr lang="en-US" altLang="zh-CN" dirty="0" smtClean="0"/>
              <a:t>NGS</a:t>
            </a:r>
            <a:r>
              <a:rPr lang="zh-CN" altLang="en-US" dirty="0" smtClean="0"/>
              <a:t>）</a:t>
            </a:r>
            <a:r>
              <a:rPr lang="en-US" dirty="0" smtClean="0"/>
              <a:t>简介</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109757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1614248"/>
          </a:xfrm>
          <a:prstGeom prst="rect">
            <a:avLst/>
          </a:prstGeom>
        </p:spPr>
      </p:pic>
      <p:sp>
        <p:nvSpPr>
          <p:cNvPr id="6" name="Rectangle 5"/>
          <p:cNvSpPr/>
          <p:nvPr/>
        </p:nvSpPr>
        <p:spPr>
          <a:xfrm>
            <a:off x="5361223" y="930401"/>
            <a:ext cx="1318935" cy="19538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smtClean="0">
                <a:latin typeface="Arial"/>
                <a:cs typeface="Arial"/>
              </a:rPr>
              <a:t>Best</a:t>
            </a:r>
            <a:r>
              <a:rPr lang="zh-CN" altLang="en-US" sz="1400" dirty="0" smtClean="0">
                <a:latin typeface="Arial"/>
                <a:cs typeface="Arial"/>
              </a:rPr>
              <a:t> </a:t>
            </a:r>
            <a:r>
              <a:rPr lang="en-US" altLang="zh-CN" sz="1400" dirty="0" smtClean="0">
                <a:latin typeface="Arial"/>
                <a:cs typeface="Arial"/>
              </a:rPr>
              <a:t>practices</a:t>
            </a:r>
            <a:endParaRPr lang="en-US" sz="1400" dirty="0">
              <a:latin typeface="Arial"/>
              <a:cs typeface="Arial"/>
            </a:endParaRPr>
          </a:p>
        </p:txBody>
      </p:sp>
      <p:grpSp>
        <p:nvGrpSpPr>
          <p:cNvPr id="15" name="Group 14"/>
          <p:cNvGrpSpPr/>
          <p:nvPr/>
        </p:nvGrpSpPr>
        <p:grpSpPr>
          <a:xfrm>
            <a:off x="53795" y="1599702"/>
            <a:ext cx="2271175" cy="4101072"/>
            <a:chOff x="114855" y="1599702"/>
            <a:chExt cx="2271175" cy="4101072"/>
          </a:xfrm>
        </p:grpSpPr>
        <p:pic>
          <p:nvPicPr>
            <p:cNvPr id="7" name="Picture 6"/>
            <p:cNvPicPr>
              <a:picLocks noChangeAspect="1"/>
            </p:cNvPicPr>
            <p:nvPr/>
          </p:nvPicPr>
          <p:blipFill>
            <a:blip r:embed="rId3"/>
            <a:stretch>
              <a:fillRect/>
            </a:stretch>
          </p:blipFill>
          <p:spPr>
            <a:xfrm>
              <a:off x="200339" y="2044673"/>
              <a:ext cx="2136059" cy="3656101"/>
            </a:xfrm>
            <a:prstGeom prst="rect">
              <a:avLst/>
            </a:prstGeom>
          </p:spPr>
        </p:pic>
        <p:sp>
          <p:nvSpPr>
            <p:cNvPr id="11" name="TextBox 10"/>
            <p:cNvSpPr txBox="1"/>
            <p:nvPr/>
          </p:nvSpPr>
          <p:spPr>
            <a:xfrm>
              <a:off x="114855" y="1599702"/>
              <a:ext cx="2271175" cy="338554"/>
            </a:xfrm>
            <a:prstGeom prst="rect">
              <a:avLst/>
            </a:prstGeom>
            <a:noFill/>
          </p:spPr>
          <p:txBody>
            <a:bodyPr wrap="none" rtlCol="0">
              <a:spAutoFit/>
            </a:bodyPr>
            <a:lstStyle/>
            <a:p>
              <a:r>
                <a:rPr lang="en-US" altLang="zh-CN" sz="1600" dirty="0" smtClean="0">
                  <a:latin typeface="Arial"/>
                  <a:cs typeface="Arial"/>
                </a:rPr>
                <a:t>1.</a:t>
              </a:r>
              <a:r>
                <a:rPr lang="zh-CN" altLang="en-US" sz="1600" dirty="0" smtClean="0">
                  <a:latin typeface="Arial"/>
                  <a:cs typeface="Arial"/>
                </a:rPr>
                <a:t> </a:t>
              </a:r>
              <a:r>
                <a:rPr lang="en-US" altLang="zh-CN" sz="1600" dirty="0" smtClean="0">
                  <a:latin typeface="Arial"/>
                  <a:cs typeface="Arial"/>
                </a:rPr>
                <a:t>PRE-PROCESSING</a:t>
              </a:r>
              <a:endParaRPr lang="en-US" sz="1600" dirty="0">
                <a:latin typeface="Arial"/>
                <a:cs typeface="Arial"/>
              </a:endParaRPr>
            </a:p>
          </p:txBody>
        </p:sp>
      </p:grpSp>
      <p:grpSp>
        <p:nvGrpSpPr>
          <p:cNvPr id="14" name="Group 13"/>
          <p:cNvGrpSpPr/>
          <p:nvPr/>
        </p:nvGrpSpPr>
        <p:grpSpPr>
          <a:xfrm>
            <a:off x="3199965" y="1599702"/>
            <a:ext cx="2529759" cy="4043349"/>
            <a:chOff x="3370933" y="1599702"/>
            <a:chExt cx="2529759" cy="4043349"/>
          </a:xfrm>
        </p:grpSpPr>
        <p:pic>
          <p:nvPicPr>
            <p:cNvPr id="10" name="Picture 9"/>
            <p:cNvPicPr>
              <a:picLocks noChangeAspect="1"/>
            </p:cNvPicPr>
            <p:nvPr/>
          </p:nvPicPr>
          <p:blipFill>
            <a:blip r:embed="rId4"/>
            <a:stretch>
              <a:fillRect/>
            </a:stretch>
          </p:blipFill>
          <p:spPr>
            <a:xfrm>
              <a:off x="3533606" y="1973290"/>
              <a:ext cx="2153990" cy="3669761"/>
            </a:xfrm>
            <a:prstGeom prst="rect">
              <a:avLst/>
            </a:prstGeom>
          </p:spPr>
        </p:pic>
        <p:sp>
          <p:nvSpPr>
            <p:cNvPr id="12" name="TextBox 11"/>
            <p:cNvSpPr txBox="1"/>
            <p:nvPr/>
          </p:nvSpPr>
          <p:spPr>
            <a:xfrm>
              <a:off x="3370933" y="1599702"/>
              <a:ext cx="2529759" cy="338554"/>
            </a:xfrm>
            <a:prstGeom prst="rect">
              <a:avLst/>
            </a:prstGeom>
            <a:noFill/>
          </p:spPr>
          <p:txBody>
            <a:bodyPr wrap="none" rtlCol="0">
              <a:spAutoFit/>
            </a:bodyPr>
            <a:lstStyle/>
            <a:p>
              <a:r>
                <a:rPr lang="zh-CN" altLang="zh-CN" sz="1600" dirty="0">
                  <a:latin typeface="Arial"/>
                  <a:cs typeface="Arial"/>
                </a:rPr>
                <a:t>2</a:t>
              </a:r>
              <a:r>
                <a:rPr lang="en-US" altLang="zh-CN" sz="1600" dirty="0" smtClean="0">
                  <a:latin typeface="Arial"/>
                  <a:cs typeface="Arial"/>
                </a:rPr>
                <a:t>.</a:t>
              </a:r>
              <a:r>
                <a:rPr lang="zh-CN" altLang="en-US" sz="1600" dirty="0" smtClean="0">
                  <a:latin typeface="Arial"/>
                  <a:cs typeface="Arial"/>
                </a:rPr>
                <a:t> </a:t>
              </a:r>
              <a:r>
                <a:rPr lang="en-US" altLang="zh-CN" sz="1600" dirty="0" smtClean="0">
                  <a:latin typeface="Arial"/>
                  <a:cs typeface="Arial"/>
                </a:rPr>
                <a:t>VARIANT</a:t>
              </a:r>
              <a:r>
                <a:rPr lang="zh-CN" altLang="en-US" sz="1600" dirty="0" smtClean="0">
                  <a:latin typeface="Arial"/>
                  <a:cs typeface="Arial"/>
                </a:rPr>
                <a:t> </a:t>
              </a:r>
              <a:r>
                <a:rPr lang="en-US" altLang="zh-CN" sz="1600" dirty="0" smtClean="0">
                  <a:latin typeface="Arial"/>
                  <a:cs typeface="Arial"/>
                </a:rPr>
                <a:t>DISCOVERY</a:t>
              </a:r>
              <a:endParaRPr lang="en-US" sz="1600" dirty="0">
                <a:latin typeface="Arial"/>
                <a:cs typeface="Arial"/>
              </a:endParaRPr>
            </a:p>
          </p:txBody>
        </p:sp>
      </p:grpSp>
      <p:grpSp>
        <p:nvGrpSpPr>
          <p:cNvPr id="16" name="Group 15"/>
          <p:cNvGrpSpPr/>
          <p:nvPr/>
        </p:nvGrpSpPr>
        <p:grpSpPr>
          <a:xfrm>
            <a:off x="6381020" y="1599702"/>
            <a:ext cx="2696872" cy="4095059"/>
            <a:chOff x="6503140" y="1599702"/>
            <a:chExt cx="2696872" cy="4095059"/>
          </a:xfrm>
        </p:grpSpPr>
        <p:pic>
          <p:nvPicPr>
            <p:cNvPr id="9" name="Picture 8"/>
            <p:cNvPicPr>
              <a:picLocks noChangeAspect="1"/>
            </p:cNvPicPr>
            <p:nvPr/>
          </p:nvPicPr>
          <p:blipFill>
            <a:blip r:embed="rId5"/>
            <a:stretch>
              <a:fillRect/>
            </a:stretch>
          </p:blipFill>
          <p:spPr>
            <a:xfrm>
              <a:off x="6857256" y="2025702"/>
              <a:ext cx="2162558" cy="3669059"/>
            </a:xfrm>
            <a:prstGeom prst="rect">
              <a:avLst/>
            </a:prstGeom>
          </p:spPr>
        </p:pic>
        <p:sp>
          <p:nvSpPr>
            <p:cNvPr id="13" name="TextBox 12"/>
            <p:cNvSpPr txBox="1"/>
            <p:nvPr/>
          </p:nvSpPr>
          <p:spPr>
            <a:xfrm>
              <a:off x="6503140" y="1599702"/>
              <a:ext cx="2696872" cy="338554"/>
            </a:xfrm>
            <a:prstGeom prst="rect">
              <a:avLst/>
            </a:prstGeom>
            <a:noFill/>
          </p:spPr>
          <p:txBody>
            <a:bodyPr wrap="none" rtlCol="0">
              <a:spAutoFit/>
            </a:bodyPr>
            <a:lstStyle/>
            <a:p>
              <a:r>
                <a:rPr lang="zh-CN" altLang="zh-CN" sz="1600" dirty="0" smtClean="0">
                  <a:latin typeface="Arial"/>
                  <a:cs typeface="Arial"/>
                </a:rPr>
                <a:t>3</a:t>
              </a:r>
              <a:r>
                <a:rPr lang="en-US" altLang="zh-CN" sz="1600" dirty="0" smtClean="0">
                  <a:latin typeface="Arial"/>
                  <a:cs typeface="Arial"/>
                </a:rPr>
                <a:t>.</a:t>
              </a:r>
              <a:r>
                <a:rPr lang="zh-CN" altLang="en-US" sz="1600" dirty="0" smtClean="0">
                  <a:latin typeface="Arial"/>
                  <a:cs typeface="Arial"/>
                </a:rPr>
                <a:t> </a:t>
              </a:r>
              <a:r>
                <a:rPr lang="en-US" altLang="zh-CN" sz="1600" dirty="0" smtClean="0">
                  <a:latin typeface="Arial"/>
                  <a:cs typeface="Arial"/>
                </a:rPr>
                <a:t>CALLSET</a:t>
              </a:r>
              <a:r>
                <a:rPr lang="zh-CN" altLang="en-US" sz="1600" dirty="0" smtClean="0">
                  <a:latin typeface="Arial"/>
                  <a:cs typeface="Arial"/>
                </a:rPr>
                <a:t> </a:t>
              </a:r>
              <a:r>
                <a:rPr lang="en-US" altLang="zh-CN" sz="1600" dirty="0" smtClean="0">
                  <a:latin typeface="Arial"/>
                  <a:cs typeface="Arial"/>
                </a:rPr>
                <a:t>REFINEMENT</a:t>
              </a:r>
              <a:endParaRPr lang="en-US" sz="1600" dirty="0">
                <a:latin typeface="Arial"/>
                <a:cs typeface="Arial"/>
              </a:endParaRPr>
            </a:p>
          </p:txBody>
        </p:sp>
      </p:grpSp>
      <p:sp>
        <p:nvSpPr>
          <p:cNvPr id="17" name="Rounded Rectangle 16"/>
          <p:cNvSpPr/>
          <p:nvPr/>
        </p:nvSpPr>
        <p:spPr>
          <a:xfrm>
            <a:off x="139279" y="36636"/>
            <a:ext cx="8758415" cy="1318846"/>
          </a:xfrm>
          <a:prstGeom prst="roundRect">
            <a:avLst>
              <a:gd name="adj" fmla="val 8333"/>
            </a:avLst>
          </a:prstGeom>
          <a:noFill/>
          <a:ln w="28575" cmpd="sng">
            <a:solidFill>
              <a:schemeClr val="bg1">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46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665"/>
            <a:ext cx="8229600" cy="761735"/>
          </a:xfrm>
        </p:spPr>
        <p:txBody>
          <a:bodyPr>
            <a:normAutofit/>
          </a:bodyPr>
          <a:lstStyle/>
          <a:p>
            <a:r>
              <a:rPr lang="en-US" sz="3200" dirty="0" smtClean="0">
                <a:latin typeface="Songti SC Regular"/>
                <a:cs typeface="Songti SC Regular"/>
              </a:rPr>
              <a:t>高通量测序技术</a:t>
            </a:r>
            <a:endParaRPr lang="en-US" sz="3200" dirty="0">
              <a:latin typeface="Songti SC Regular"/>
              <a:cs typeface="Songti SC Regular"/>
            </a:endParaRPr>
          </a:p>
        </p:txBody>
      </p:sp>
      <p:pic>
        <p:nvPicPr>
          <p:cNvPr id="4" name="Picture 3"/>
          <p:cNvPicPr>
            <a:picLocks noChangeAspect="1"/>
          </p:cNvPicPr>
          <p:nvPr/>
        </p:nvPicPr>
        <p:blipFill>
          <a:blip r:embed="rId2"/>
          <a:stretch>
            <a:fillRect/>
          </a:stretch>
        </p:blipFill>
        <p:spPr>
          <a:xfrm>
            <a:off x="0" y="887522"/>
            <a:ext cx="4965700" cy="4738578"/>
          </a:xfrm>
          <a:prstGeom prst="rect">
            <a:avLst/>
          </a:prstGeom>
        </p:spPr>
      </p:pic>
      <p:pic>
        <p:nvPicPr>
          <p:cNvPr id="5" name="Picture 4"/>
          <p:cNvPicPr>
            <a:picLocks noChangeAspect="1"/>
          </p:cNvPicPr>
          <p:nvPr/>
        </p:nvPicPr>
        <p:blipFill>
          <a:blip r:embed="rId3" cstate="print"/>
          <a:stretch>
            <a:fillRect/>
          </a:stretch>
        </p:blipFill>
        <p:spPr>
          <a:xfrm>
            <a:off x="4965700" y="1065322"/>
            <a:ext cx="4248472" cy="4464496"/>
          </a:xfrm>
          <a:prstGeom prst="rect">
            <a:avLst/>
          </a:prstGeom>
        </p:spPr>
      </p:pic>
      <p:cxnSp>
        <p:nvCxnSpPr>
          <p:cNvPr id="7" name="Straight Connector 6"/>
          <p:cNvCxnSpPr/>
          <p:nvPr/>
        </p:nvCxnSpPr>
        <p:spPr>
          <a:xfrm flipV="1">
            <a:off x="4965700" y="838200"/>
            <a:ext cx="0" cy="4876800"/>
          </a:xfrm>
          <a:prstGeom prst="line">
            <a:avLst/>
          </a:prstGeom>
          <a:ln>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20384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127001"/>
            <a:ext cx="8763000" cy="850900"/>
          </a:xfrm>
        </p:spPr>
        <p:txBody>
          <a:bodyPr>
            <a:noAutofit/>
          </a:bodyPr>
          <a:lstStyle/>
          <a:p>
            <a:r>
              <a:rPr lang="zh-CN" altLang="en-US" sz="3200" dirty="0" smtClean="0">
                <a:latin typeface="Songti SC Regular"/>
                <a:cs typeface="Songti SC Regular"/>
              </a:rPr>
              <a:t>测序专</a:t>
            </a:r>
            <a:r>
              <a:rPr lang="en-US" sz="3200" dirty="0" smtClean="0">
                <a:latin typeface="Songti SC Regular"/>
                <a:cs typeface="Songti SC Regular"/>
              </a:rPr>
              <a:t>用术语：</a:t>
            </a:r>
            <a:br>
              <a:rPr lang="en-US" sz="3200" dirty="0" smtClean="0">
                <a:latin typeface="Songti SC Regular"/>
                <a:cs typeface="Songti SC Regular"/>
              </a:rPr>
            </a:br>
            <a:r>
              <a:rPr lang="en-US" sz="3200" dirty="0" smtClean="0">
                <a:latin typeface="Arial"/>
                <a:cs typeface="Arial"/>
              </a:rPr>
              <a:t>libraries</a:t>
            </a:r>
            <a:r>
              <a:rPr lang="en-US" altLang="zh-CN" sz="3200" dirty="0" smtClean="0">
                <a:latin typeface="Arial"/>
                <a:cs typeface="Arial"/>
              </a:rPr>
              <a:t>(</a:t>
            </a:r>
            <a:r>
              <a:rPr lang="zh-CN" altLang="en-US" sz="3200" dirty="0" smtClean="0">
                <a:latin typeface="Arial"/>
                <a:cs typeface="Arial"/>
              </a:rPr>
              <a:t>文库</a:t>
            </a:r>
            <a:r>
              <a:rPr lang="en-US" altLang="zh-CN" sz="3200" dirty="0" smtClean="0">
                <a:latin typeface="Arial"/>
                <a:cs typeface="Arial"/>
              </a:rPr>
              <a:t>)</a:t>
            </a:r>
            <a:r>
              <a:rPr lang="zh-CN" altLang="en-US" sz="3200" dirty="0" smtClean="0">
                <a:latin typeface="Arial"/>
                <a:cs typeface="Arial"/>
              </a:rPr>
              <a:t>,</a:t>
            </a:r>
            <a:r>
              <a:rPr lang="en-US" altLang="zh-CN" sz="3200" dirty="0" smtClean="0">
                <a:latin typeface="Arial"/>
                <a:cs typeface="Arial"/>
              </a:rPr>
              <a:t>Insert</a:t>
            </a:r>
            <a:r>
              <a:rPr lang="zh-CN" altLang="en-US" sz="3200" dirty="0" smtClean="0">
                <a:latin typeface="Arial"/>
                <a:cs typeface="Arial"/>
              </a:rPr>
              <a:t> </a:t>
            </a:r>
            <a:r>
              <a:rPr lang="en-US" altLang="zh-CN" sz="3200" dirty="0" smtClean="0">
                <a:latin typeface="Arial"/>
                <a:cs typeface="Arial"/>
              </a:rPr>
              <a:t>size</a:t>
            </a:r>
            <a:r>
              <a:rPr lang="zh-CN" altLang="en-US" sz="3200" dirty="0" smtClean="0">
                <a:latin typeface="Arial"/>
                <a:cs typeface="Arial"/>
              </a:rPr>
              <a:t>,</a:t>
            </a:r>
            <a:r>
              <a:rPr lang="en-US" sz="3200" dirty="0" smtClean="0">
                <a:latin typeface="Arial"/>
                <a:cs typeface="Arial"/>
              </a:rPr>
              <a:t>lanes, and </a:t>
            </a:r>
            <a:r>
              <a:rPr lang="en-US" sz="3200" dirty="0" err="1" smtClean="0">
                <a:latin typeface="Arial"/>
                <a:cs typeface="Arial"/>
              </a:rPr>
              <a:t>flowcells</a:t>
            </a:r>
            <a:endParaRPr lang="en-US" sz="3200" dirty="0">
              <a:latin typeface="Arial"/>
              <a:cs typeface="Arial"/>
            </a:endParaRPr>
          </a:p>
        </p:txBody>
      </p:sp>
      <p:pic>
        <p:nvPicPr>
          <p:cNvPr id="4" name="Picture 3"/>
          <p:cNvPicPr>
            <a:picLocks noChangeAspect="1"/>
          </p:cNvPicPr>
          <p:nvPr/>
        </p:nvPicPr>
        <p:blipFill>
          <a:blip r:embed="rId2"/>
          <a:stretch>
            <a:fillRect/>
          </a:stretch>
        </p:blipFill>
        <p:spPr>
          <a:xfrm>
            <a:off x="507999" y="1155700"/>
            <a:ext cx="4038601" cy="3404851"/>
          </a:xfrm>
          <a:prstGeom prst="rect">
            <a:avLst/>
          </a:prstGeom>
        </p:spPr>
      </p:pic>
      <p:pic>
        <p:nvPicPr>
          <p:cNvPr id="5" name="Picture 4"/>
          <p:cNvPicPr>
            <a:picLocks noChangeAspect="1"/>
          </p:cNvPicPr>
          <p:nvPr/>
        </p:nvPicPr>
        <p:blipFill>
          <a:blip r:embed="rId3"/>
          <a:stretch>
            <a:fillRect/>
          </a:stretch>
        </p:blipFill>
        <p:spPr>
          <a:xfrm>
            <a:off x="5382358" y="1155700"/>
            <a:ext cx="2999642" cy="3390900"/>
          </a:xfrm>
          <a:prstGeom prst="rect">
            <a:avLst/>
          </a:prstGeom>
        </p:spPr>
      </p:pic>
      <p:sp>
        <p:nvSpPr>
          <p:cNvPr id="6" name="TextBox 5"/>
          <p:cNvSpPr txBox="1"/>
          <p:nvPr/>
        </p:nvSpPr>
        <p:spPr>
          <a:xfrm>
            <a:off x="1030664" y="4665990"/>
            <a:ext cx="3236784" cy="523220"/>
          </a:xfrm>
          <a:prstGeom prst="rect">
            <a:avLst/>
          </a:prstGeom>
          <a:noFill/>
        </p:spPr>
        <p:txBody>
          <a:bodyPr wrap="none" rtlCol="0">
            <a:spAutoFit/>
          </a:bodyPr>
          <a:lstStyle/>
          <a:p>
            <a:pPr algn="ctr"/>
            <a:r>
              <a:rPr lang="zh-CN" altLang="en-US" sz="1400" dirty="0" smtClean="0"/>
              <a:t>测序时，都需要构建一个一定插入</a:t>
            </a:r>
            <a:r>
              <a:rPr lang="zh-CN" altLang="en-US" sz="1400" b="1" dirty="0" smtClean="0"/>
              <a:t>片段</a:t>
            </a:r>
            <a:endParaRPr lang="en-US" altLang="zh-CN" sz="1400" b="1" dirty="0" smtClean="0"/>
          </a:p>
          <a:p>
            <a:pPr algn="ctr"/>
            <a:r>
              <a:rPr lang="zh-CN" altLang="en-US" sz="1400" b="1" dirty="0" smtClean="0"/>
              <a:t>长度</a:t>
            </a:r>
            <a:r>
              <a:rPr lang="zh-CN" altLang="en-US" sz="1400" dirty="0" smtClean="0"/>
              <a:t>的</a:t>
            </a:r>
            <a:r>
              <a:rPr lang="zh-CN" altLang="en-US" sz="1400" b="1" dirty="0" smtClean="0"/>
              <a:t>测序文库</a:t>
            </a:r>
            <a:endParaRPr lang="en-US" sz="1400" b="1" dirty="0"/>
          </a:p>
        </p:txBody>
      </p:sp>
      <p:sp>
        <p:nvSpPr>
          <p:cNvPr id="7" name="TextBox 6"/>
          <p:cNvSpPr txBox="1"/>
          <p:nvPr/>
        </p:nvSpPr>
        <p:spPr>
          <a:xfrm>
            <a:off x="4810974" y="4653290"/>
            <a:ext cx="4341089" cy="523220"/>
          </a:xfrm>
          <a:prstGeom prst="rect">
            <a:avLst/>
          </a:prstGeom>
          <a:noFill/>
        </p:spPr>
        <p:txBody>
          <a:bodyPr wrap="none" rtlCol="0">
            <a:spAutoFit/>
          </a:bodyPr>
          <a:lstStyle/>
          <a:p>
            <a:pPr algn="ctr"/>
            <a:r>
              <a:rPr lang="zh-CN" altLang="en-US" sz="1400" dirty="0" smtClean="0"/>
              <a:t>高通量测序过程就发生在这样的微流板（</a:t>
            </a:r>
            <a:r>
              <a:rPr lang="en-US" altLang="zh-CN" sz="1400" dirty="0" err="1" smtClean="0"/>
              <a:t>flowcell</a:t>
            </a:r>
            <a:r>
              <a:rPr lang="zh-CN" altLang="en-US" sz="1400" dirty="0" smtClean="0"/>
              <a:t>）</a:t>
            </a:r>
            <a:r>
              <a:rPr lang="zh-CN" altLang="zh-CN" sz="1400" dirty="0" smtClean="0"/>
              <a:t>，</a:t>
            </a:r>
            <a:endParaRPr lang="en-US" altLang="zh-CN" sz="1400" dirty="0" smtClean="0"/>
          </a:p>
          <a:p>
            <a:pPr algn="ctr"/>
            <a:r>
              <a:rPr lang="zh-CN" altLang="en-US" sz="1400" dirty="0" smtClean="0"/>
              <a:t>它由</a:t>
            </a:r>
            <a:r>
              <a:rPr lang="en-US" altLang="zh-CN" sz="1400" dirty="0" smtClean="0"/>
              <a:t>8</a:t>
            </a:r>
            <a:r>
              <a:rPr lang="zh-CN" altLang="en-US" sz="1400" dirty="0" smtClean="0"/>
              <a:t>个独立</a:t>
            </a:r>
            <a:r>
              <a:rPr lang="en-US" altLang="zh-CN" sz="1400" dirty="0" smtClean="0"/>
              <a:t>lanes</a:t>
            </a:r>
            <a:r>
              <a:rPr lang="zh-CN" altLang="en-US" sz="1400" dirty="0" smtClean="0"/>
              <a:t>构成，跑完一次称为一个</a:t>
            </a:r>
            <a:r>
              <a:rPr lang="en-US" altLang="zh-CN" sz="1400" dirty="0" smtClean="0"/>
              <a:t>run</a:t>
            </a:r>
            <a:endParaRPr lang="en-US" altLang="zh-CN" sz="1400" b="1" dirty="0" smtClean="0"/>
          </a:p>
        </p:txBody>
      </p:sp>
    </p:spTree>
    <p:extLst>
      <p:ext uri="{BB962C8B-B14F-4D97-AF65-F5344CB8AC3E}">
        <p14:creationId xmlns:p14="http://schemas.microsoft.com/office/powerpoint/2010/main" val="19466802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700" y="2171996"/>
            <a:ext cx="9144000" cy="1701209"/>
          </a:xfrm>
          <a:prstGeom prst="rect">
            <a:avLst/>
          </a:prstGeom>
        </p:spPr>
      </p:pic>
      <p:sp>
        <p:nvSpPr>
          <p:cNvPr id="5" name="Title 4"/>
          <p:cNvSpPr>
            <a:spLocks noGrp="1"/>
          </p:cNvSpPr>
          <p:nvPr>
            <p:ph type="title"/>
          </p:nvPr>
        </p:nvSpPr>
        <p:spPr/>
        <p:txBody>
          <a:bodyPr/>
          <a:lstStyle/>
          <a:p>
            <a:r>
              <a:rPr lang="zh-CN" altLang="en-US" dirty="0" smtClean="0"/>
              <a:t>一次测序的数据产出量</a:t>
            </a:r>
            <a:endParaRPr lang="en-US" dirty="0"/>
          </a:p>
        </p:txBody>
      </p:sp>
    </p:spTree>
    <p:extLst>
      <p:ext uri="{BB962C8B-B14F-4D97-AF65-F5344CB8AC3E}">
        <p14:creationId xmlns:p14="http://schemas.microsoft.com/office/powerpoint/2010/main" val="15624856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52500"/>
          </a:xfrm>
        </p:spPr>
        <p:txBody>
          <a:bodyPr>
            <a:noAutofit/>
          </a:bodyPr>
          <a:lstStyle/>
          <a:p>
            <a:r>
              <a:rPr lang="zh-CN" altLang="en-US" sz="3200" dirty="0" smtClean="0"/>
              <a:t>测序之后产出的</a:t>
            </a:r>
            <a:r>
              <a:rPr lang="en-US" altLang="zh-CN" sz="3200" dirty="0" smtClean="0"/>
              <a:t>reads</a:t>
            </a:r>
            <a:r>
              <a:rPr lang="zh-CN" altLang="en-US" sz="3200" dirty="0" smtClean="0"/>
              <a:t>必须与参考基因组</a:t>
            </a:r>
            <a:r>
              <a:rPr lang="en-US" altLang="zh-CN" sz="3200" dirty="0" smtClean="0"/>
              <a:t/>
            </a:r>
            <a:br>
              <a:rPr lang="en-US" altLang="zh-CN" sz="3200" dirty="0" smtClean="0"/>
            </a:br>
            <a:r>
              <a:rPr lang="zh-CN" altLang="en-US" sz="3200" dirty="0" smtClean="0"/>
              <a:t>作比对</a:t>
            </a:r>
            <a:endParaRPr lang="en-US" sz="3200" dirty="0"/>
          </a:p>
        </p:txBody>
      </p:sp>
      <p:pic>
        <p:nvPicPr>
          <p:cNvPr id="3" name="Picture 2"/>
          <p:cNvPicPr>
            <a:picLocks noChangeAspect="1"/>
          </p:cNvPicPr>
          <p:nvPr/>
        </p:nvPicPr>
        <p:blipFill>
          <a:blip r:embed="rId2"/>
          <a:stretch>
            <a:fillRect/>
          </a:stretch>
        </p:blipFill>
        <p:spPr>
          <a:xfrm>
            <a:off x="0" y="1039033"/>
            <a:ext cx="9144000" cy="4675967"/>
          </a:xfrm>
          <a:prstGeom prst="rect">
            <a:avLst/>
          </a:prstGeom>
        </p:spPr>
      </p:pic>
    </p:spTree>
    <p:extLst>
      <p:ext uri="{BB962C8B-B14F-4D97-AF65-F5344CB8AC3E}">
        <p14:creationId xmlns:p14="http://schemas.microsoft.com/office/powerpoint/2010/main" val="14772070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90500"/>
            <a:ext cx="9144000" cy="5323096"/>
          </a:xfrm>
          <a:prstGeom prst="rect">
            <a:avLst/>
          </a:prstGeom>
        </p:spPr>
      </p:pic>
    </p:spTree>
    <p:extLst>
      <p:ext uri="{BB962C8B-B14F-4D97-AF65-F5344CB8AC3E}">
        <p14:creationId xmlns:p14="http://schemas.microsoft.com/office/powerpoint/2010/main" val="4098394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ctrTitle"/>
          </p:nvPr>
        </p:nvSpPr>
        <p:spPr>
          <a:xfrm>
            <a:off x="2123728" y="37187"/>
            <a:ext cx="5542384" cy="767788"/>
          </a:xfrm>
        </p:spPr>
        <p:txBody>
          <a:bodyPr/>
          <a:lstStyle/>
          <a:p>
            <a:r>
              <a:rPr lang="en-US" altLang="zh-CN" dirty="0" smtClean="0"/>
              <a:t>Overview</a:t>
            </a:r>
            <a:r>
              <a:rPr lang="en-US" altLang="zh-CN" dirty="0"/>
              <a:t> </a:t>
            </a:r>
            <a:r>
              <a:rPr lang="en-US" altLang="zh-CN" dirty="0" smtClean="0"/>
              <a:t>-History</a:t>
            </a:r>
            <a:endParaRPr lang="zh-CN" altLang="en-US" dirty="0"/>
          </a:p>
        </p:txBody>
      </p:sp>
      <p:grpSp>
        <p:nvGrpSpPr>
          <p:cNvPr id="4" name="组合 3"/>
          <p:cNvGrpSpPr/>
          <p:nvPr/>
        </p:nvGrpSpPr>
        <p:grpSpPr>
          <a:xfrm>
            <a:off x="0" y="997293"/>
            <a:ext cx="9144000" cy="3660407"/>
            <a:chOff x="0" y="116632"/>
            <a:chExt cx="9180512" cy="5544616"/>
          </a:xfrm>
        </p:grpSpPr>
        <p:sp>
          <p:nvSpPr>
            <p:cNvPr id="6" name="右箭头 4"/>
            <p:cNvSpPr/>
            <p:nvPr/>
          </p:nvSpPr>
          <p:spPr>
            <a:xfrm>
              <a:off x="0" y="3068960"/>
              <a:ext cx="9144000"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a:cs typeface="Times New Roman"/>
              </a:endParaRPr>
            </a:p>
          </p:txBody>
        </p:sp>
        <p:sp>
          <p:nvSpPr>
            <p:cNvPr id="7" name="圆角矩形 5"/>
            <p:cNvSpPr/>
            <p:nvPr/>
          </p:nvSpPr>
          <p:spPr>
            <a:xfrm>
              <a:off x="395536" y="980728"/>
              <a:ext cx="1008112" cy="792088"/>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DNA</a:t>
              </a:r>
              <a:r>
                <a:rPr lang="zh-CN" altLang="en-US" sz="1100" dirty="0" smtClean="0">
                  <a:solidFill>
                    <a:schemeClr val="tx1"/>
                  </a:solidFill>
                  <a:latin typeface="Times New Roman"/>
                  <a:cs typeface="Times New Roman"/>
                </a:rPr>
                <a:t>双螺旋</a:t>
              </a:r>
            </a:p>
            <a:p>
              <a:pPr algn="ctr"/>
              <a:r>
                <a:rPr lang="en-US" altLang="zh-CN" sz="1100" dirty="0" smtClean="0">
                  <a:solidFill>
                    <a:schemeClr val="tx1"/>
                  </a:solidFill>
                  <a:latin typeface="Times New Roman"/>
                  <a:cs typeface="Times New Roman"/>
                </a:rPr>
                <a:t>(1953)</a:t>
              </a:r>
            </a:p>
            <a:p>
              <a:pPr algn="ctr"/>
              <a:r>
                <a:rPr lang="zh-CN" altLang="en-US" sz="1100" dirty="0" smtClean="0">
                  <a:solidFill>
                    <a:schemeClr val="tx1"/>
                  </a:solidFill>
                  <a:latin typeface="Times New Roman"/>
                  <a:cs typeface="Times New Roman"/>
                </a:rPr>
                <a:t>中心法则</a:t>
              </a:r>
              <a:endParaRPr lang="en-US" altLang="zh-CN" sz="1100" dirty="0" smtClean="0">
                <a:solidFill>
                  <a:schemeClr val="tx1"/>
                </a:solidFill>
                <a:latin typeface="Times New Roman"/>
                <a:cs typeface="Times New Roman"/>
              </a:endParaRPr>
            </a:p>
            <a:p>
              <a:pPr algn="ctr"/>
              <a:r>
                <a:rPr lang="zh-CN" altLang="en-US" sz="1100" dirty="0" smtClean="0">
                  <a:solidFill>
                    <a:schemeClr val="tx1"/>
                  </a:solidFill>
                  <a:latin typeface="Times New Roman"/>
                  <a:cs typeface="Times New Roman"/>
                </a:rPr>
                <a:t>（</a:t>
              </a:r>
              <a:r>
                <a:rPr lang="en-US" altLang="zh-CN" sz="1100" dirty="0" smtClean="0">
                  <a:solidFill>
                    <a:schemeClr val="tx1"/>
                  </a:solidFill>
                  <a:latin typeface="Times New Roman"/>
                  <a:cs typeface="Times New Roman"/>
                </a:rPr>
                <a:t>1958</a:t>
              </a:r>
              <a:r>
                <a:rPr lang="zh-CN" altLang="en-US" sz="1100" dirty="0" smtClean="0">
                  <a:solidFill>
                    <a:schemeClr val="tx1"/>
                  </a:solidFill>
                  <a:latin typeface="Times New Roman"/>
                  <a:cs typeface="Times New Roman"/>
                </a:rPr>
                <a:t>）</a:t>
              </a:r>
              <a:endParaRPr lang="zh-CN" altLang="en-US" sz="1100" dirty="0">
                <a:solidFill>
                  <a:schemeClr val="tx1"/>
                </a:solidFill>
                <a:latin typeface="Times New Roman"/>
                <a:cs typeface="Times New Roman"/>
              </a:endParaRPr>
            </a:p>
          </p:txBody>
        </p:sp>
        <p:sp>
          <p:nvSpPr>
            <p:cNvPr id="8" name="圆角矩形 6"/>
            <p:cNvSpPr/>
            <p:nvPr/>
          </p:nvSpPr>
          <p:spPr>
            <a:xfrm>
              <a:off x="0" y="3861048"/>
              <a:ext cx="899592" cy="792088"/>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DNA</a:t>
              </a:r>
              <a:r>
                <a:rPr lang="zh-CN" altLang="en-US" sz="1100" dirty="0" smtClean="0">
                  <a:solidFill>
                    <a:schemeClr val="tx1"/>
                  </a:solidFill>
                  <a:latin typeface="Times New Roman"/>
                  <a:cs typeface="Times New Roman"/>
                </a:rPr>
                <a:t>是遗</a:t>
              </a:r>
            </a:p>
            <a:p>
              <a:pPr algn="ctr"/>
              <a:r>
                <a:rPr lang="zh-CN" altLang="en-US" sz="1100" dirty="0" smtClean="0">
                  <a:solidFill>
                    <a:schemeClr val="tx1"/>
                  </a:solidFill>
                  <a:latin typeface="Times New Roman"/>
                  <a:cs typeface="Times New Roman"/>
                </a:rPr>
                <a:t>传物质</a:t>
              </a:r>
            </a:p>
            <a:p>
              <a:pPr algn="ctr"/>
              <a:r>
                <a:rPr lang="en-US" altLang="zh-CN" sz="1100" dirty="0" smtClean="0">
                  <a:solidFill>
                    <a:schemeClr val="tx1"/>
                  </a:solidFill>
                  <a:latin typeface="Times New Roman"/>
                  <a:cs typeface="Times New Roman"/>
                </a:rPr>
                <a:t>(1952) </a:t>
              </a:r>
              <a:endParaRPr lang="zh-CN" altLang="en-US" sz="1100" dirty="0">
                <a:solidFill>
                  <a:schemeClr val="tx1"/>
                </a:solidFill>
                <a:latin typeface="Times New Roman"/>
                <a:cs typeface="Times New Roman"/>
              </a:endParaRPr>
            </a:p>
          </p:txBody>
        </p:sp>
        <p:sp>
          <p:nvSpPr>
            <p:cNvPr id="9" name="圆角矩形 7"/>
            <p:cNvSpPr/>
            <p:nvPr/>
          </p:nvSpPr>
          <p:spPr>
            <a:xfrm>
              <a:off x="1043608" y="1916832"/>
              <a:ext cx="1008112" cy="504056"/>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Times New Roman"/>
                  <a:cs typeface="Times New Roman"/>
                </a:rPr>
                <a:t>遗传密码</a:t>
              </a:r>
              <a:endParaRPr lang="en-US" altLang="zh-CN" sz="1100" dirty="0" smtClean="0">
                <a:solidFill>
                  <a:schemeClr val="tx1"/>
                </a:solidFill>
                <a:latin typeface="Times New Roman"/>
                <a:cs typeface="Times New Roman"/>
              </a:endParaRPr>
            </a:p>
            <a:p>
              <a:pPr algn="ctr"/>
              <a:r>
                <a:rPr lang="en-US" altLang="zh-CN" sz="1100" dirty="0" smtClean="0">
                  <a:solidFill>
                    <a:schemeClr val="tx1"/>
                  </a:solidFill>
                  <a:latin typeface="Times New Roman"/>
                  <a:cs typeface="Times New Roman"/>
                </a:rPr>
                <a:t>(1966) </a:t>
              </a:r>
              <a:endParaRPr lang="zh-CN" altLang="en-US" sz="1100" dirty="0">
                <a:solidFill>
                  <a:schemeClr val="tx1"/>
                </a:solidFill>
                <a:latin typeface="Times New Roman"/>
                <a:cs typeface="Times New Roman"/>
              </a:endParaRPr>
            </a:p>
          </p:txBody>
        </p:sp>
        <p:sp>
          <p:nvSpPr>
            <p:cNvPr id="10" name="圆角矩形 8"/>
            <p:cNvSpPr/>
            <p:nvPr/>
          </p:nvSpPr>
          <p:spPr>
            <a:xfrm>
              <a:off x="1691680" y="5085184"/>
              <a:ext cx="1080120" cy="576064"/>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DNA</a:t>
              </a:r>
              <a:r>
                <a:rPr lang="zh-CN" altLang="en-US" sz="1100" dirty="0" smtClean="0">
                  <a:solidFill>
                    <a:schemeClr val="tx1"/>
                  </a:solidFill>
                  <a:latin typeface="Times New Roman"/>
                  <a:cs typeface="Times New Roman"/>
                </a:rPr>
                <a:t>重组技术</a:t>
              </a:r>
            </a:p>
            <a:p>
              <a:pPr algn="ctr"/>
              <a:r>
                <a:rPr lang="en-US" altLang="zh-CN" sz="1100" dirty="0" smtClean="0">
                  <a:solidFill>
                    <a:schemeClr val="tx1"/>
                  </a:solidFill>
                  <a:latin typeface="Times New Roman"/>
                  <a:cs typeface="Times New Roman"/>
                </a:rPr>
                <a:t>(1974) </a:t>
              </a:r>
              <a:endParaRPr lang="zh-CN" altLang="en-US" sz="1100" dirty="0">
                <a:solidFill>
                  <a:schemeClr val="tx1"/>
                </a:solidFill>
                <a:latin typeface="Times New Roman"/>
                <a:cs typeface="Times New Roman"/>
              </a:endParaRPr>
            </a:p>
          </p:txBody>
        </p:sp>
        <p:sp>
          <p:nvSpPr>
            <p:cNvPr id="11" name="圆角矩形 9"/>
            <p:cNvSpPr/>
            <p:nvPr/>
          </p:nvSpPr>
          <p:spPr>
            <a:xfrm>
              <a:off x="2267744" y="764704"/>
              <a:ext cx="1080120" cy="36004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PCR</a:t>
              </a:r>
            </a:p>
            <a:p>
              <a:pPr algn="ctr"/>
              <a:r>
                <a:rPr lang="en-US" altLang="zh-CN" sz="1100" dirty="0" smtClean="0">
                  <a:solidFill>
                    <a:schemeClr val="tx1"/>
                  </a:solidFill>
                  <a:latin typeface="Times New Roman"/>
                  <a:cs typeface="Times New Roman"/>
                </a:rPr>
                <a:t>(1983) </a:t>
              </a:r>
              <a:endParaRPr lang="zh-CN" altLang="en-US" sz="1100" dirty="0">
                <a:solidFill>
                  <a:schemeClr val="tx1"/>
                </a:solidFill>
                <a:latin typeface="Times New Roman"/>
                <a:cs typeface="Times New Roman"/>
              </a:endParaRPr>
            </a:p>
          </p:txBody>
        </p:sp>
        <p:sp>
          <p:nvSpPr>
            <p:cNvPr id="12" name="圆角矩形 10"/>
            <p:cNvSpPr/>
            <p:nvPr/>
          </p:nvSpPr>
          <p:spPr>
            <a:xfrm>
              <a:off x="1907704" y="3717032"/>
              <a:ext cx="1080120" cy="576064"/>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Times New Roman"/>
                  <a:cs typeface="Times New Roman"/>
                </a:rPr>
                <a:t>化学降解</a:t>
              </a:r>
            </a:p>
            <a:p>
              <a:pPr algn="ctr"/>
              <a:r>
                <a:rPr lang="zh-CN" altLang="en-US" sz="1100" dirty="0" smtClean="0">
                  <a:solidFill>
                    <a:schemeClr val="tx1"/>
                  </a:solidFill>
                  <a:latin typeface="Times New Roman"/>
                  <a:cs typeface="Times New Roman"/>
                </a:rPr>
                <a:t>和</a:t>
              </a:r>
              <a:r>
                <a:rPr lang="en-US" altLang="zh-CN" sz="1100" dirty="0" smtClean="0">
                  <a:solidFill>
                    <a:schemeClr val="tx1"/>
                  </a:solidFill>
                  <a:latin typeface="Times New Roman"/>
                  <a:cs typeface="Times New Roman"/>
                </a:rPr>
                <a:t>Sanger</a:t>
              </a:r>
            </a:p>
            <a:p>
              <a:pPr algn="ctr"/>
              <a:r>
                <a:rPr lang="en-US" altLang="zh-CN" sz="1100" dirty="0" smtClean="0">
                  <a:solidFill>
                    <a:schemeClr val="tx1"/>
                  </a:solidFill>
                  <a:latin typeface="Times New Roman"/>
                  <a:cs typeface="Times New Roman"/>
                </a:rPr>
                <a:t>(1977) </a:t>
              </a:r>
              <a:endParaRPr lang="zh-CN" altLang="en-US" sz="1100" dirty="0">
                <a:solidFill>
                  <a:schemeClr val="tx1"/>
                </a:solidFill>
                <a:latin typeface="Times New Roman"/>
                <a:cs typeface="Times New Roman"/>
              </a:endParaRPr>
            </a:p>
          </p:txBody>
        </p:sp>
        <p:sp>
          <p:nvSpPr>
            <p:cNvPr id="13" name="圆角矩形 11"/>
            <p:cNvSpPr/>
            <p:nvPr/>
          </p:nvSpPr>
          <p:spPr>
            <a:xfrm>
              <a:off x="2771800" y="4437112"/>
              <a:ext cx="1080120" cy="576064"/>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Times New Roman"/>
                  <a:cs typeface="Times New Roman"/>
                </a:rPr>
                <a:t>第一台自动</a:t>
              </a:r>
            </a:p>
            <a:p>
              <a:pPr algn="ctr"/>
              <a:r>
                <a:rPr lang="zh-CN" altLang="en-US" sz="1100" dirty="0" smtClean="0">
                  <a:solidFill>
                    <a:schemeClr val="tx1"/>
                  </a:solidFill>
                  <a:latin typeface="Times New Roman"/>
                  <a:cs typeface="Times New Roman"/>
                </a:rPr>
                <a:t>测序仪</a:t>
              </a:r>
              <a:endParaRPr lang="en-US" altLang="zh-CN" sz="1100" dirty="0" smtClean="0">
                <a:solidFill>
                  <a:schemeClr val="tx1"/>
                </a:solidFill>
                <a:latin typeface="Times New Roman"/>
                <a:cs typeface="Times New Roman"/>
              </a:endParaRPr>
            </a:p>
            <a:p>
              <a:pPr algn="ctr"/>
              <a:r>
                <a:rPr lang="en-US" altLang="zh-CN" sz="1100" dirty="0" smtClean="0">
                  <a:solidFill>
                    <a:schemeClr val="tx1"/>
                  </a:solidFill>
                  <a:latin typeface="Times New Roman"/>
                  <a:cs typeface="Times New Roman"/>
                </a:rPr>
                <a:t>(1986)</a:t>
              </a:r>
              <a:endParaRPr lang="zh-CN" altLang="en-US" sz="1100" dirty="0">
                <a:solidFill>
                  <a:schemeClr val="tx1"/>
                </a:solidFill>
                <a:latin typeface="Times New Roman"/>
                <a:cs typeface="Times New Roman"/>
              </a:endParaRPr>
            </a:p>
          </p:txBody>
        </p:sp>
        <p:sp>
          <p:nvSpPr>
            <p:cNvPr id="14" name="圆角矩形 12"/>
            <p:cNvSpPr/>
            <p:nvPr/>
          </p:nvSpPr>
          <p:spPr>
            <a:xfrm>
              <a:off x="3203848" y="1628800"/>
              <a:ext cx="1296144" cy="72008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Times New Roman"/>
                  <a:cs typeface="Times New Roman"/>
                </a:rPr>
                <a:t>荧光</a:t>
              </a:r>
              <a:r>
                <a:rPr lang="en-US" altLang="zh-CN" sz="1100" dirty="0" err="1" smtClean="0">
                  <a:solidFill>
                    <a:schemeClr val="tx1"/>
                  </a:solidFill>
                  <a:latin typeface="Times New Roman"/>
                  <a:cs typeface="Times New Roman"/>
                </a:rPr>
                <a:t>ddNTP</a:t>
              </a:r>
              <a:endParaRPr lang="en-US" altLang="zh-CN" sz="1100" dirty="0" smtClean="0">
                <a:solidFill>
                  <a:schemeClr val="tx1"/>
                </a:solidFill>
                <a:latin typeface="Times New Roman"/>
                <a:cs typeface="Times New Roman"/>
              </a:endParaRPr>
            </a:p>
            <a:p>
              <a:pPr algn="ctr"/>
              <a:r>
                <a:rPr lang="zh-CN" altLang="en-US" sz="1100" dirty="0" smtClean="0">
                  <a:solidFill>
                    <a:schemeClr val="tx1"/>
                  </a:solidFill>
                  <a:latin typeface="Times New Roman"/>
                  <a:cs typeface="Times New Roman"/>
                </a:rPr>
                <a:t>第一台商用</a:t>
              </a:r>
            </a:p>
            <a:p>
              <a:pPr algn="ctr"/>
              <a:r>
                <a:rPr lang="zh-CN" altLang="en-US" sz="1100" dirty="0" smtClean="0">
                  <a:solidFill>
                    <a:schemeClr val="tx1"/>
                  </a:solidFill>
                  <a:latin typeface="Times New Roman"/>
                  <a:cs typeface="Times New Roman"/>
                </a:rPr>
                <a:t>自动测序仪</a:t>
              </a:r>
            </a:p>
            <a:p>
              <a:pPr algn="ctr"/>
              <a:r>
                <a:rPr lang="en-US" altLang="zh-CN" sz="1100" dirty="0" smtClean="0">
                  <a:solidFill>
                    <a:schemeClr val="tx1"/>
                  </a:solidFill>
                  <a:latin typeface="Times New Roman"/>
                  <a:cs typeface="Times New Roman"/>
                </a:rPr>
                <a:t>(1987) </a:t>
              </a:r>
              <a:endParaRPr lang="zh-CN" altLang="en-US" sz="1100" dirty="0">
                <a:solidFill>
                  <a:schemeClr val="tx1"/>
                </a:solidFill>
                <a:latin typeface="Times New Roman"/>
                <a:cs typeface="Times New Roman"/>
              </a:endParaRPr>
            </a:p>
          </p:txBody>
        </p:sp>
        <p:sp>
          <p:nvSpPr>
            <p:cNvPr id="15" name="圆角矩形 13"/>
            <p:cNvSpPr/>
            <p:nvPr/>
          </p:nvSpPr>
          <p:spPr>
            <a:xfrm>
              <a:off x="3851920" y="3717032"/>
              <a:ext cx="1152128" cy="576064"/>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Times New Roman"/>
                  <a:cs typeface="Times New Roman"/>
                </a:rPr>
                <a:t>毛细管电泳</a:t>
              </a:r>
            </a:p>
            <a:p>
              <a:pPr algn="ctr"/>
              <a:r>
                <a:rPr lang="en-US" altLang="zh-CN" sz="1100" dirty="0" smtClean="0">
                  <a:solidFill>
                    <a:schemeClr val="tx1"/>
                  </a:solidFill>
                  <a:latin typeface="Times New Roman"/>
                  <a:cs typeface="Times New Roman"/>
                </a:rPr>
                <a:t>Sequencer</a:t>
              </a:r>
            </a:p>
            <a:p>
              <a:pPr algn="ctr"/>
              <a:r>
                <a:rPr lang="en-US" altLang="zh-CN" sz="1100" dirty="0" smtClean="0">
                  <a:solidFill>
                    <a:schemeClr val="tx1"/>
                  </a:solidFill>
                  <a:latin typeface="Times New Roman"/>
                  <a:cs typeface="Times New Roman"/>
                </a:rPr>
                <a:t>(1996)</a:t>
              </a:r>
              <a:endParaRPr lang="zh-CN" altLang="en-US" sz="1100" dirty="0">
                <a:solidFill>
                  <a:schemeClr val="tx1"/>
                </a:solidFill>
                <a:latin typeface="Times New Roman"/>
                <a:cs typeface="Times New Roman"/>
              </a:endParaRPr>
            </a:p>
          </p:txBody>
        </p:sp>
        <p:sp>
          <p:nvSpPr>
            <p:cNvPr id="16" name="圆角矩形 14"/>
            <p:cNvSpPr/>
            <p:nvPr/>
          </p:nvSpPr>
          <p:spPr>
            <a:xfrm>
              <a:off x="4211960" y="1052736"/>
              <a:ext cx="864096" cy="43204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3700</a:t>
              </a:r>
            </a:p>
            <a:p>
              <a:pPr algn="ctr"/>
              <a:r>
                <a:rPr lang="en-US" altLang="zh-CN" sz="1100" dirty="0" smtClean="0">
                  <a:solidFill>
                    <a:schemeClr val="tx1"/>
                  </a:solidFill>
                  <a:latin typeface="Times New Roman"/>
                  <a:cs typeface="Times New Roman"/>
                </a:rPr>
                <a:t>(1998) </a:t>
              </a:r>
              <a:endParaRPr lang="zh-CN" altLang="en-US" sz="1100" dirty="0">
                <a:solidFill>
                  <a:schemeClr val="tx1"/>
                </a:solidFill>
                <a:latin typeface="Times New Roman"/>
                <a:cs typeface="Times New Roman"/>
              </a:endParaRPr>
            </a:p>
          </p:txBody>
        </p:sp>
        <p:sp>
          <p:nvSpPr>
            <p:cNvPr id="17" name="圆角矩形 15"/>
            <p:cNvSpPr/>
            <p:nvPr/>
          </p:nvSpPr>
          <p:spPr>
            <a:xfrm>
              <a:off x="6300192" y="3501008"/>
              <a:ext cx="936104" cy="432048"/>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454</a:t>
              </a:r>
            </a:p>
            <a:p>
              <a:pPr algn="ctr"/>
              <a:r>
                <a:rPr lang="en-US" altLang="zh-CN" sz="1100" dirty="0" smtClean="0">
                  <a:solidFill>
                    <a:schemeClr val="tx1"/>
                  </a:solidFill>
                  <a:latin typeface="Times New Roman"/>
                  <a:cs typeface="Times New Roman"/>
                </a:rPr>
                <a:t>(2005)</a:t>
              </a:r>
              <a:endParaRPr lang="zh-CN" altLang="en-US" sz="1100" dirty="0">
                <a:solidFill>
                  <a:schemeClr val="tx1"/>
                </a:solidFill>
                <a:latin typeface="Times New Roman"/>
                <a:cs typeface="Times New Roman"/>
              </a:endParaRPr>
            </a:p>
          </p:txBody>
        </p:sp>
        <p:sp>
          <p:nvSpPr>
            <p:cNvPr id="18" name="圆角矩形 16"/>
            <p:cNvSpPr/>
            <p:nvPr/>
          </p:nvSpPr>
          <p:spPr>
            <a:xfrm>
              <a:off x="6300192" y="5013176"/>
              <a:ext cx="936104" cy="432048"/>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err="1" smtClean="0">
                  <a:solidFill>
                    <a:schemeClr val="tx1"/>
                  </a:solidFill>
                  <a:latin typeface="Times New Roman"/>
                  <a:cs typeface="Times New Roman"/>
                </a:rPr>
                <a:t>Illumina</a:t>
              </a:r>
              <a:endParaRPr lang="en-US" altLang="zh-CN" sz="1100" dirty="0" smtClean="0">
                <a:solidFill>
                  <a:schemeClr val="tx1"/>
                </a:solidFill>
                <a:latin typeface="Times New Roman"/>
                <a:cs typeface="Times New Roman"/>
              </a:endParaRPr>
            </a:p>
            <a:p>
              <a:pPr algn="ctr"/>
              <a:r>
                <a:rPr lang="en-US" altLang="zh-CN" sz="1100" dirty="0" smtClean="0">
                  <a:solidFill>
                    <a:schemeClr val="tx1"/>
                  </a:solidFill>
                  <a:latin typeface="Times New Roman"/>
                  <a:cs typeface="Times New Roman"/>
                </a:rPr>
                <a:t>(2006)</a:t>
              </a:r>
              <a:endParaRPr lang="zh-CN" altLang="en-US" sz="1100" dirty="0">
                <a:solidFill>
                  <a:schemeClr val="tx1"/>
                </a:solidFill>
                <a:latin typeface="Times New Roman"/>
                <a:cs typeface="Times New Roman"/>
              </a:endParaRPr>
            </a:p>
          </p:txBody>
        </p:sp>
        <p:sp>
          <p:nvSpPr>
            <p:cNvPr id="19" name="圆角矩形 17"/>
            <p:cNvSpPr/>
            <p:nvPr/>
          </p:nvSpPr>
          <p:spPr>
            <a:xfrm>
              <a:off x="6948264" y="4149080"/>
              <a:ext cx="1008112" cy="50405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Solid System</a:t>
              </a:r>
            </a:p>
            <a:p>
              <a:pPr algn="ctr"/>
              <a:r>
                <a:rPr lang="en-US" altLang="zh-CN" sz="1100" dirty="0" smtClean="0">
                  <a:solidFill>
                    <a:schemeClr val="tx1"/>
                  </a:solidFill>
                  <a:latin typeface="Times New Roman"/>
                  <a:cs typeface="Times New Roman"/>
                </a:rPr>
                <a:t>(2007)</a:t>
              </a:r>
              <a:endParaRPr lang="zh-CN" altLang="en-US" sz="1100" dirty="0">
                <a:solidFill>
                  <a:schemeClr val="tx1"/>
                </a:solidFill>
                <a:latin typeface="Times New Roman"/>
                <a:cs typeface="Times New Roman"/>
              </a:endParaRPr>
            </a:p>
          </p:txBody>
        </p:sp>
        <p:sp>
          <p:nvSpPr>
            <p:cNvPr id="20" name="圆角矩形 18"/>
            <p:cNvSpPr/>
            <p:nvPr/>
          </p:nvSpPr>
          <p:spPr>
            <a:xfrm>
              <a:off x="5220072" y="548680"/>
              <a:ext cx="1224136" cy="43204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err="1" smtClean="0">
                  <a:solidFill>
                    <a:schemeClr val="tx1"/>
                  </a:solidFill>
                  <a:latin typeface="Times New Roman"/>
                  <a:cs typeface="Times New Roman"/>
                </a:rPr>
                <a:t>Heliscope</a:t>
              </a:r>
              <a:endParaRPr lang="en-US" altLang="zh-CN" sz="1100" dirty="0" smtClean="0">
                <a:solidFill>
                  <a:schemeClr val="tx1"/>
                </a:solidFill>
                <a:latin typeface="Times New Roman"/>
                <a:cs typeface="Times New Roman"/>
              </a:endParaRPr>
            </a:p>
            <a:p>
              <a:pPr algn="ctr"/>
              <a:r>
                <a:rPr lang="en-US" altLang="zh-CN" sz="1100" dirty="0" smtClean="0">
                  <a:solidFill>
                    <a:schemeClr val="tx1"/>
                  </a:solidFill>
                  <a:latin typeface="Times New Roman"/>
                  <a:cs typeface="Times New Roman"/>
                </a:rPr>
                <a:t>(2008)</a:t>
              </a:r>
              <a:endParaRPr lang="zh-CN" altLang="en-US" sz="1100" dirty="0">
                <a:solidFill>
                  <a:schemeClr val="tx1"/>
                </a:solidFill>
                <a:latin typeface="Times New Roman"/>
                <a:cs typeface="Times New Roman"/>
              </a:endParaRPr>
            </a:p>
          </p:txBody>
        </p:sp>
        <p:sp>
          <p:nvSpPr>
            <p:cNvPr id="21" name="圆角矩形 19"/>
            <p:cNvSpPr/>
            <p:nvPr/>
          </p:nvSpPr>
          <p:spPr>
            <a:xfrm>
              <a:off x="7164288" y="116632"/>
              <a:ext cx="1440160" cy="648072"/>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Single molecule </a:t>
              </a:r>
            </a:p>
            <a:p>
              <a:pPr algn="ctr"/>
              <a:r>
                <a:rPr lang="en-US" altLang="zh-CN" sz="1100" dirty="0" smtClean="0">
                  <a:solidFill>
                    <a:schemeClr val="tx1"/>
                  </a:solidFill>
                  <a:latin typeface="Times New Roman"/>
                  <a:cs typeface="Times New Roman"/>
                </a:rPr>
                <a:t>Real </a:t>
              </a:r>
              <a:r>
                <a:rPr lang="en-US" altLang="zh-CN" sz="1100" dirty="0" err="1" smtClean="0">
                  <a:solidFill>
                    <a:schemeClr val="tx1"/>
                  </a:solidFill>
                  <a:latin typeface="Times New Roman"/>
                  <a:cs typeface="Times New Roman"/>
                </a:rPr>
                <a:t>Dme</a:t>
              </a:r>
              <a:r>
                <a:rPr lang="en-US" altLang="zh-CN" sz="1100" dirty="0" smtClean="0">
                  <a:solidFill>
                    <a:schemeClr val="tx1"/>
                  </a:solidFill>
                  <a:latin typeface="Times New Roman"/>
                  <a:cs typeface="Times New Roman"/>
                </a:rPr>
                <a:t>(SMRT)</a:t>
              </a:r>
            </a:p>
            <a:p>
              <a:pPr algn="ctr"/>
              <a:r>
                <a:rPr lang="en-US" altLang="zh-CN" sz="1100" dirty="0" smtClean="0">
                  <a:solidFill>
                    <a:schemeClr val="tx1"/>
                  </a:solidFill>
                  <a:latin typeface="Times New Roman"/>
                  <a:cs typeface="Times New Roman"/>
                </a:rPr>
                <a:t>(2009)</a:t>
              </a:r>
              <a:endParaRPr lang="zh-CN" altLang="en-US" sz="1100" dirty="0">
                <a:solidFill>
                  <a:schemeClr val="tx1"/>
                </a:solidFill>
                <a:latin typeface="Times New Roman"/>
                <a:cs typeface="Times New Roman"/>
              </a:endParaRPr>
            </a:p>
          </p:txBody>
        </p:sp>
        <p:sp>
          <p:nvSpPr>
            <p:cNvPr id="22" name="圆角矩形 20"/>
            <p:cNvSpPr/>
            <p:nvPr/>
          </p:nvSpPr>
          <p:spPr>
            <a:xfrm>
              <a:off x="5940152" y="1124744"/>
              <a:ext cx="1152128" cy="43204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err="1" smtClean="0">
                  <a:solidFill>
                    <a:schemeClr val="tx1"/>
                  </a:solidFill>
                  <a:latin typeface="Times New Roman"/>
                  <a:cs typeface="Times New Roman"/>
                </a:rPr>
                <a:t>Nanopore</a:t>
              </a:r>
              <a:endParaRPr lang="en-US" altLang="zh-CN" sz="1100" dirty="0" smtClean="0">
                <a:solidFill>
                  <a:schemeClr val="tx1"/>
                </a:solidFill>
                <a:latin typeface="Times New Roman"/>
                <a:cs typeface="Times New Roman"/>
              </a:endParaRPr>
            </a:p>
            <a:p>
              <a:pPr algn="ctr"/>
              <a:r>
                <a:rPr lang="en-US" altLang="zh-CN" sz="1100" dirty="0" smtClean="0">
                  <a:solidFill>
                    <a:schemeClr val="tx1"/>
                  </a:solidFill>
                  <a:latin typeface="Times New Roman"/>
                  <a:cs typeface="Times New Roman"/>
                </a:rPr>
                <a:t>(2008)</a:t>
              </a:r>
              <a:endParaRPr lang="zh-CN" altLang="en-US" sz="1100" dirty="0">
                <a:solidFill>
                  <a:schemeClr val="tx1"/>
                </a:solidFill>
                <a:latin typeface="Times New Roman"/>
                <a:cs typeface="Times New Roman"/>
              </a:endParaRPr>
            </a:p>
          </p:txBody>
        </p:sp>
        <p:sp>
          <p:nvSpPr>
            <p:cNvPr id="23" name="圆角矩形 21"/>
            <p:cNvSpPr/>
            <p:nvPr/>
          </p:nvSpPr>
          <p:spPr>
            <a:xfrm>
              <a:off x="8136904" y="1484784"/>
              <a:ext cx="1043608" cy="43204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Ion PGM</a:t>
              </a:r>
            </a:p>
            <a:p>
              <a:pPr algn="ctr"/>
              <a:r>
                <a:rPr lang="en-US" altLang="zh-CN" sz="1100" dirty="0" smtClean="0">
                  <a:solidFill>
                    <a:schemeClr val="tx1"/>
                  </a:solidFill>
                  <a:latin typeface="Times New Roman"/>
                  <a:cs typeface="Times New Roman"/>
                </a:rPr>
                <a:t>(2010)</a:t>
              </a:r>
              <a:endParaRPr lang="zh-CN" altLang="en-US" sz="1100" dirty="0">
                <a:solidFill>
                  <a:schemeClr val="tx1"/>
                </a:solidFill>
                <a:latin typeface="Times New Roman"/>
                <a:cs typeface="Times New Roman"/>
              </a:endParaRPr>
            </a:p>
          </p:txBody>
        </p:sp>
        <p:grpSp>
          <p:nvGrpSpPr>
            <p:cNvPr id="24" name="组合 27"/>
            <p:cNvGrpSpPr/>
            <p:nvPr/>
          </p:nvGrpSpPr>
          <p:grpSpPr>
            <a:xfrm>
              <a:off x="35496" y="3140968"/>
              <a:ext cx="504056" cy="551322"/>
              <a:chOff x="35496" y="3140968"/>
              <a:chExt cx="504056" cy="551322"/>
            </a:xfrm>
          </p:grpSpPr>
          <p:sp>
            <p:nvSpPr>
              <p:cNvPr id="62" name="下箭头 25"/>
              <p:cNvSpPr/>
              <p:nvPr/>
            </p:nvSpPr>
            <p:spPr>
              <a:xfrm>
                <a:off x="251520" y="3140968"/>
                <a:ext cx="45719"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a:cs typeface="Times New Roman"/>
                </a:endParaRPr>
              </a:p>
            </p:txBody>
          </p:sp>
          <p:sp>
            <p:nvSpPr>
              <p:cNvPr id="63" name="TextBox 26"/>
              <p:cNvSpPr txBox="1"/>
              <p:nvPr/>
            </p:nvSpPr>
            <p:spPr>
              <a:xfrm>
                <a:off x="35496" y="3296016"/>
                <a:ext cx="504056" cy="396274"/>
              </a:xfrm>
              <a:prstGeom prst="rect">
                <a:avLst/>
              </a:prstGeom>
              <a:noFill/>
            </p:spPr>
            <p:txBody>
              <a:bodyPr wrap="square" rtlCol="0">
                <a:spAutoFit/>
              </a:bodyPr>
              <a:lstStyle/>
              <a:p>
                <a:pPr algn="ctr"/>
                <a:r>
                  <a:rPr lang="en-US" altLang="zh-CN" sz="1100" dirty="0" smtClean="0">
                    <a:latin typeface="Times New Roman"/>
                    <a:cs typeface="Times New Roman"/>
                  </a:rPr>
                  <a:t>1950</a:t>
                </a:r>
                <a:endParaRPr lang="zh-CN" altLang="en-US" sz="1100" dirty="0">
                  <a:latin typeface="Times New Roman"/>
                  <a:cs typeface="Times New Roman"/>
                </a:endParaRPr>
              </a:p>
            </p:txBody>
          </p:sp>
        </p:grpSp>
        <p:grpSp>
          <p:nvGrpSpPr>
            <p:cNvPr id="25" name="组合 28"/>
            <p:cNvGrpSpPr/>
            <p:nvPr/>
          </p:nvGrpSpPr>
          <p:grpSpPr>
            <a:xfrm>
              <a:off x="899592" y="3140968"/>
              <a:ext cx="504056" cy="551322"/>
              <a:chOff x="35496" y="3140968"/>
              <a:chExt cx="504056" cy="551322"/>
            </a:xfrm>
          </p:grpSpPr>
          <p:sp>
            <p:nvSpPr>
              <p:cNvPr id="60" name="下箭头 29"/>
              <p:cNvSpPr/>
              <p:nvPr/>
            </p:nvSpPr>
            <p:spPr>
              <a:xfrm>
                <a:off x="251520" y="3140968"/>
                <a:ext cx="45719"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a:cs typeface="Times New Roman"/>
                </a:endParaRPr>
              </a:p>
            </p:txBody>
          </p:sp>
          <p:sp>
            <p:nvSpPr>
              <p:cNvPr id="61" name="TextBox 60"/>
              <p:cNvSpPr txBox="1"/>
              <p:nvPr/>
            </p:nvSpPr>
            <p:spPr>
              <a:xfrm>
                <a:off x="35496" y="3296016"/>
                <a:ext cx="504056" cy="396274"/>
              </a:xfrm>
              <a:prstGeom prst="rect">
                <a:avLst/>
              </a:prstGeom>
              <a:noFill/>
            </p:spPr>
            <p:txBody>
              <a:bodyPr wrap="square" rtlCol="0">
                <a:spAutoFit/>
              </a:bodyPr>
              <a:lstStyle/>
              <a:p>
                <a:pPr algn="ctr"/>
                <a:r>
                  <a:rPr lang="en-US" altLang="zh-CN" sz="1100" dirty="0" smtClean="0">
                    <a:latin typeface="Times New Roman"/>
                    <a:cs typeface="Times New Roman"/>
                  </a:rPr>
                  <a:t>1960</a:t>
                </a:r>
                <a:endParaRPr lang="zh-CN" altLang="en-US" sz="1100" dirty="0">
                  <a:latin typeface="Times New Roman"/>
                  <a:cs typeface="Times New Roman"/>
                </a:endParaRPr>
              </a:p>
            </p:txBody>
          </p:sp>
        </p:grpSp>
        <p:grpSp>
          <p:nvGrpSpPr>
            <p:cNvPr id="26" name="组合 31"/>
            <p:cNvGrpSpPr/>
            <p:nvPr/>
          </p:nvGrpSpPr>
          <p:grpSpPr>
            <a:xfrm>
              <a:off x="1691680" y="3140968"/>
              <a:ext cx="504056" cy="551322"/>
              <a:chOff x="35496" y="3140968"/>
              <a:chExt cx="504056" cy="551322"/>
            </a:xfrm>
          </p:grpSpPr>
          <p:sp>
            <p:nvSpPr>
              <p:cNvPr id="58" name="下箭头 56"/>
              <p:cNvSpPr/>
              <p:nvPr/>
            </p:nvSpPr>
            <p:spPr>
              <a:xfrm>
                <a:off x="251520" y="3140968"/>
                <a:ext cx="45719"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a:cs typeface="Times New Roman"/>
                </a:endParaRPr>
              </a:p>
            </p:txBody>
          </p:sp>
          <p:sp>
            <p:nvSpPr>
              <p:cNvPr id="59" name="TextBox 58"/>
              <p:cNvSpPr txBox="1"/>
              <p:nvPr/>
            </p:nvSpPr>
            <p:spPr>
              <a:xfrm>
                <a:off x="35496" y="3296016"/>
                <a:ext cx="504056" cy="396274"/>
              </a:xfrm>
              <a:prstGeom prst="rect">
                <a:avLst/>
              </a:prstGeom>
              <a:noFill/>
            </p:spPr>
            <p:txBody>
              <a:bodyPr wrap="square" rtlCol="0">
                <a:spAutoFit/>
              </a:bodyPr>
              <a:lstStyle/>
              <a:p>
                <a:pPr algn="ctr"/>
                <a:r>
                  <a:rPr lang="en-US" altLang="zh-CN" sz="1100" dirty="0" smtClean="0">
                    <a:latin typeface="Times New Roman"/>
                    <a:cs typeface="Times New Roman"/>
                  </a:rPr>
                  <a:t>1970</a:t>
                </a:r>
                <a:endParaRPr lang="zh-CN" altLang="en-US" sz="1100" dirty="0">
                  <a:latin typeface="Times New Roman"/>
                  <a:cs typeface="Times New Roman"/>
                </a:endParaRPr>
              </a:p>
            </p:txBody>
          </p:sp>
        </p:grpSp>
        <p:grpSp>
          <p:nvGrpSpPr>
            <p:cNvPr id="27" name="组合 34"/>
            <p:cNvGrpSpPr/>
            <p:nvPr/>
          </p:nvGrpSpPr>
          <p:grpSpPr>
            <a:xfrm>
              <a:off x="2411760" y="3140968"/>
              <a:ext cx="504056" cy="551322"/>
              <a:chOff x="35496" y="3140968"/>
              <a:chExt cx="504056" cy="551322"/>
            </a:xfrm>
          </p:grpSpPr>
          <p:sp>
            <p:nvSpPr>
              <p:cNvPr id="56" name="下箭头 54"/>
              <p:cNvSpPr/>
              <p:nvPr/>
            </p:nvSpPr>
            <p:spPr>
              <a:xfrm>
                <a:off x="251520" y="3140968"/>
                <a:ext cx="45719"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a:cs typeface="Times New Roman"/>
                </a:endParaRPr>
              </a:p>
            </p:txBody>
          </p:sp>
          <p:sp>
            <p:nvSpPr>
              <p:cNvPr id="57" name="TextBox 56"/>
              <p:cNvSpPr txBox="1"/>
              <p:nvPr/>
            </p:nvSpPr>
            <p:spPr>
              <a:xfrm>
                <a:off x="35496" y="3296016"/>
                <a:ext cx="504056" cy="396274"/>
              </a:xfrm>
              <a:prstGeom prst="rect">
                <a:avLst/>
              </a:prstGeom>
              <a:noFill/>
            </p:spPr>
            <p:txBody>
              <a:bodyPr wrap="square" rtlCol="0">
                <a:spAutoFit/>
              </a:bodyPr>
              <a:lstStyle/>
              <a:p>
                <a:pPr algn="ctr"/>
                <a:r>
                  <a:rPr lang="en-US" altLang="zh-CN" sz="1100" dirty="0" smtClean="0">
                    <a:latin typeface="Times New Roman"/>
                    <a:cs typeface="Times New Roman"/>
                  </a:rPr>
                  <a:t>1980</a:t>
                </a:r>
                <a:endParaRPr lang="zh-CN" altLang="en-US" sz="1100" dirty="0">
                  <a:latin typeface="Times New Roman"/>
                  <a:cs typeface="Times New Roman"/>
                </a:endParaRPr>
              </a:p>
            </p:txBody>
          </p:sp>
        </p:grpSp>
        <p:grpSp>
          <p:nvGrpSpPr>
            <p:cNvPr id="28" name="组合 37"/>
            <p:cNvGrpSpPr/>
            <p:nvPr/>
          </p:nvGrpSpPr>
          <p:grpSpPr>
            <a:xfrm>
              <a:off x="3275856" y="3140968"/>
              <a:ext cx="504056" cy="551322"/>
              <a:chOff x="35496" y="3140968"/>
              <a:chExt cx="504056" cy="551322"/>
            </a:xfrm>
          </p:grpSpPr>
          <p:sp>
            <p:nvSpPr>
              <p:cNvPr id="54" name="下箭头 52"/>
              <p:cNvSpPr/>
              <p:nvPr/>
            </p:nvSpPr>
            <p:spPr>
              <a:xfrm>
                <a:off x="251520" y="3140968"/>
                <a:ext cx="45719"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a:cs typeface="Times New Roman"/>
                </a:endParaRPr>
              </a:p>
            </p:txBody>
          </p:sp>
          <p:sp>
            <p:nvSpPr>
              <p:cNvPr id="55" name="TextBox 54"/>
              <p:cNvSpPr txBox="1"/>
              <p:nvPr/>
            </p:nvSpPr>
            <p:spPr>
              <a:xfrm>
                <a:off x="35496" y="3296016"/>
                <a:ext cx="504056" cy="396274"/>
              </a:xfrm>
              <a:prstGeom prst="rect">
                <a:avLst/>
              </a:prstGeom>
              <a:noFill/>
            </p:spPr>
            <p:txBody>
              <a:bodyPr wrap="square" rtlCol="0">
                <a:spAutoFit/>
              </a:bodyPr>
              <a:lstStyle/>
              <a:p>
                <a:pPr algn="ctr"/>
                <a:r>
                  <a:rPr lang="en-US" altLang="zh-CN" sz="1100" dirty="0" smtClean="0">
                    <a:latin typeface="Times New Roman"/>
                    <a:cs typeface="Times New Roman"/>
                  </a:rPr>
                  <a:t>1990</a:t>
                </a:r>
                <a:endParaRPr lang="zh-CN" altLang="en-US" sz="1100" dirty="0">
                  <a:latin typeface="Times New Roman"/>
                  <a:cs typeface="Times New Roman"/>
                </a:endParaRPr>
              </a:p>
            </p:txBody>
          </p:sp>
        </p:grpSp>
        <p:grpSp>
          <p:nvGrpSpPr>
            <p:cNvPr id="29" name="组合 40"/>
            <p:cNvGrpSpPr/>
            <p:nvPr/>
          </p:nvGrpSpPr>
          <p:grpSpPr>
            <a:xfrm>
              <a:off x="4067944" y="3140968"/>
              <a:ext cx="504056" cy="551322"/>
              <a:chOff x="35496" y="3140968"/>
              <a:chExt cx="504056" cy="551322"/>
            </a:xfrm>
          </p:grpSpPr>
          <p:sp>
            <p:nvSpPr>
              <p:cNvPr id="52" name="下箭头 50"/>
              <p:cNvSpPr/>
              <p:nvPr/>
            </p:nvSpPr>
            <p:spPr>
              <a:xfrm>
                <a:off x="251520" y="3140968"/>
                <a:ext cx="45719"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a:cs typeface="Times New Roman"/>
                </a:endParaRPr>
              </a:p>
            </p:txBody>
          </p:sp>
          <p:sp>
            <p:nvSpPr>
              <p:cNvPr id="53" name="TextBox 52"/>
              <p:cNvSpPr txBox="1"/>
              <p:nvPr/>
            </p:nvSpPr>
            <p:spPr>
              <a:xfrm>
                <a:off x="35496" y="3296016"/>
                <a:ext cx="504056" cy="396274"/>
              </a:xfrm>
              <a:prstGeom prst="rect">
                <a:avLst/>
              </a:prstGeom>
              <a:noFill/>
            </p:spPr>
            <p:txBody>
              <a:bodyPr wrap="square" rtlCol="0">
                <a:spAutoFit/>
              </a:bodyPr>
              <a:lstStyle/>
              <a:p>
                <a:pPr algn="ctr"/>
                <a:r>
                  <a:rPr lang="en-US" altLang="zh-CN" sz="1100" dirty="0" smtClean="0">
                    <a:latin typeface="Times New Roman"/>
                    <a:cs typeface="Times New Roman"/>
                  </a:rPr>
                  <a:t>2000</a:t>
                </a:r>
                <a:endParaRPr lang="zh-CN" altLang="en-US" sz="1100" dirty="0">
                  <a:latin typeface="Times New Roman"/>
                  <a:cs typeface="Times New Roman"/>
                </a:endParaRPr>
              </a:p>
            </p:txBody>
          </p:sp>
        </p:grpSp>
        <p:grpSp>
          <p:nvGrpSpPr>
            <p:cNvPr id="30" name="组合 43"/>
            <p:cNvGrpSpPr/>
            <p:nvPr/>
          </p:nvGrpSpPr>
          <p:grpSpPr>
            <a:xfrm>
              <a:off x="8388424" y="3140968"/>
              <a:ext cx="504056" cy="551322"/>
              <a:chOff x="35496" y="3140968"/>
              <a:chExt cx="504056" cy="551322"/>
            </a:xfrm>
          </p:grpSpPr>
          <p:sp>
            <p:nvSpPr>
              <p:cNvPr id="50" name="下箭头 48"/>
              <p:cNvSpPr/>
              <p:nvPr/>
            </p:nvSpPr>
            <p:spPr>
              <a:xfrm>
                <a:off x="251520" y="3140968"/>
                <a:ext cx="45719"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a:cs typeface="Times New Roman"/>
                </a:endParaRPr>
              </a:p>
            </p:txBody>
          </p:sp>
          <p:sp>
            <p:nvSpPr>
              <p:cNvPr id="51" name="TextBox 50"/>
              <p:cNvSpPr txBox="1"/>
              <p:nvPr/>
            </p:nvSpPr>
            <p:spPr>
              <a:xfrm>
                <a:off x="35496" y="3296016"/>
                <a:ext cx="504056" cy="396274"/>
              </a:xfrm>
              <a:prstGeom prst="rect">
                <a:avLst/>
              </a:prstGeom>
              <a:noFill/>
            </p:spPr>
            <p:txBody>
              <a:bodyPr wrap="square" rtlCol="0">
                <a:spAutoFit/>
              </a:bodyPr>
              <a:lstStyle/>
              <a:p>
                <a:pPr algn="ctr"/>
                <a:r>
                  <a:rPr lang="en-US" altLang="zh-CN" sz="1100" dirty="0" smtClean="0">
                    <a:latin typeface="Times New Roman"/>
                    <a:cs typeface="Times New Roman"/>
                  </a:rPr>
                  <a:t>2010</a:t>
                </a:r>
                <a:endParaRPr lang="zh-CN" altLang="en-US" sz="1100" dirty="0">
                  <a:latin typeface="Times New Roman"/>
                  <a:cs typeface="Times New Roman"/>
                </a:endParaRPr>
              </a:p>
            </p:txBody>
          </p:sp>
        </p:grpSp>
        <p:cxnSp>
          <p:nvCxnSpPr>
            <p:cNvPr id="31" name="直接箭头连接符 29"/>
            <p:cNvCxnSpPr>
              <a:stCxn id="7" idx="2"/>
            </p:cNvCxnSpPr>
            <p:nvPr/>
          </p:nvCxnSpPr>
          <p:spPr>
            <a:xfrm>
              <a:off x="899592" y="1772816"/>
              <a:ext cx="0"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0"/>
            <p:cNvCxnSpPr>
              <a:stCxn id="8" idx="0"/>
            </p:cNvCxnSpPr>
            <p:nvPr/>
          </p:nvCxnSpPr>
          <p:spPr>
            <a:xfrm flipV="1">
              <a:off x="449796" y="3068960"/>
              <a:ext cx="17748"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1"/>
            <p:cNvCxnSpPr>
              <a:stCxn id="9" idx="2"/>
            </p:cNvCxnSpPr>
            <p:nvPr/>
          </p:nvCxnSpPr>
          <p:spPr>
            <a:xfrm>
              <a:off x="1547664" y="2420888"/>
              <a:ext cx="0"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肘形连接符 32"/>
            <p:cNvCxnSpPr>
              <a:stCxn id="11" idx="2"/>
            </p:cNvCxnSpPr>
            <p:nvPr/>
          </p:nvCxnSpPr>
          <p:spPr>
            <a:xfrm rot="16200000" flipH="1">
              <a:off x="1817694" y="2114854"/>
              <a:ext cx="2016224" cy="36004"/>
            </a:xfrm>
            <a:prstGeom prst="bentConnector3">
              <a:avLst>
                <a:gd name="adj1" fmla="val -1436"/>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肘形连接符 33"/>
            <p:cNvCxnSpPr>
              <a:stCxn id="12" idx="0"/>
            </p:cNvCxnSpPr>
            <p:nvPr/>
          </p:nvCxnSpPr>
          <p:spPr>
            <a:xfrm rot="16200000" flipV="1">
              <a:off x="2105726" y="3374994"/>
              <a:ext cx="648072" cy="36004"/>
            </a:xfrm>
            <a:prstGeom prst="bentConnector3">
              <a:avLst>
                <a:gd name="adj1" fmla="val -1022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4"/>
            <p:cNvCxnSpPr>
              <a:stCxn id="13" idx="0"/>
            </p:cNvCxnSpPr>
            <p:nvPr/>
          </p:nvCxnSpPr>
          <p:spPr>
            <a:xfrm rot="16200000" flipV="1">
              <a:off x="2537774" y="3663026"/>
              <a:ext cx="1368152" cy="18002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肘形连接符 35"/>
            <p:cNvCxnSpPr>
              <a:stCxn id="14" idx="2"/>
            </p:cNvCxnSpPr>
            <p:nvPr/>
          </p:nvCxnSpPr>
          <p:spPr>
            <a:xfrm rot="5400000">
              <a:off x="3167844" y="2384884"/>
              <a:ext cx="720080" cy="64807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肘形连接符 36"/>
            <p:cNvCxnSpPr>
              <a:stCxn id="16" idx="2"/>
            </p:cNvCxnSpPr>
            <p:nvPr/>
          </p:nvCxnSpPr>
          <p:spPr>
            <a:xfrm rot="5400000">
              <a:off x="3527884" y="2024844"/>
              <a:ext cx="1656184" cy="576064"/>
            </a:xfrm>
            <a:prstGeom prst="bentConnector3">
              <a:avLst>
                <a:gd name="adj1" fmla="val 601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肘形连接符 37"/>
            <p:cNvCxnSpPr>
              <a:stCxn id="15" idx="0"/>
            </p:cNvCxnSpPr>
            <p:nvPr/>
          </p:nvCxnSpPr>
          <p:spPr>
            <a:xfrm rot="16200000" flipV="1">
              <a:off x="3815916" y="3104964"/>
              <a:ext cx="648072" cy="57606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肘形连接符 38"/>
            <p:cNvCxnSpPr>
              <a:stCxn id="10" idx="0"/>
            </p:cNvCxnSpPr>
            <p:nvPr/>
          </p:nvCxnSpPr>
          <p:spPr>
            <a:xfrm rot="16200000" flipV="1">
              <a:off x="1205626" y="4059070"/>
              <a:ext cx="2016224" cy="36004"/>
            </a:xfrm>
            <a:prstGeom prst="bentConnector3">
              <a:avLst>
                <a:gd name="adj1" fmla="val -32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肘形连接符 39"/>
            <p:cNvCxnSpPr>
              <a:stCxn id="20" idx="2"/>
            </p:cNvCxnSpPr>
            <p:nvPr/>
          </p:nvCxnSpPr>
          <p:spPr>
            <a:xfrm rot="16200000" flipH="1">
              <a:off x="5706126" y="1106742"/>
              <a:ext cx="2088232" cy="1836204"/>
            </a:xfrm>
            <a:prstGeom prst="bentConnector3">
              <a:avLst>
                <a:gd name="adj1" fmla="val 8577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形状 136"/>
            <p:cNvCxnSpPr>
              <a:stCxn id="22" idx="2"/>
            </p:cNvCxnSpPr>
            <p:nvPr/>
          </p:nvCxnSpPr>
          <p:spPr>
            <a:xfrm rot="16200000" flipH="1">
              <a:off x="6372200" y="1700808"/>
              <a:ext cx="1512168" cy="122413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肘形连接符 41"/>
            <p:cNvCxnSpPr>
              <a:stCxn id="21" idx="2"/>
            </p:cNvCxnSpPr>
            <p:nvPr/>
          </p:nvCxnSpPr>
          <p:spPr>
            <a:xfrm rot="16200000" flipH="1">
              <a:off x="6768244" y="1880828"/>
              <a:ext cx="2304256" cy="7200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圆角矩形 42"/>
            <p:cNvSpPr/>
            <p:nvPr/>
          </p:nvSpPr>
          <p:spPr>
            <a:xfrm>
              <a:off x="8100392" y="3861048"/>
              <a:ext cx="899592" cy="43204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err="1" smtClean="0">
                  <a:solidFill>
                    <a:schemeClr val="tx1"/>
                  </a:solidFill>
                  <a:latin typeface="Times New Roman"/>
                  <a:cs typeface="Times New Roman"/>
                </a:rPr>
                <a:t>GeXP</a:t>
              </a:r>
              <a:endParaRPr lang="en-US" altLang="zh-CN" sz="1100" dirty="0" smtClean="0">
                <a:solidFill>
                  <a:schemeClr val="tx1"/>
                </a:solidFill>
                <a:latin typeface="Times New Roman"/>
                <a:cs typeface="Times New Roman"/>
              </a:endParaRPr>
            </a:p>
            <a:p>
              <a:pPr algn="ctr"/>
              <a:r>
                <a:rPr lang="en-US" altLang="zh-CN" sz="1100" dirty="0" smtClean="0">
                  <a:solidFill>
                    <a:schemeClr val="tx1"/>
                  </a:solidFill>
                  <a:latin typeface="Times New Roman"/>
                  <a:cs typeface="Times New Roman"/>
                </a:rPr>
                <a:t>(2010)</a:t>
              </a:r>
              <a:endParaRPr lang="zh-CN" altLang="en-US" sz="1100" dirty="0">
                <a:solidFill>
                  <a:schemeClr val="tx1"/>
                </a:solidFill>
                <a:latin typeface="Times New Roman"/>
                <a:cs typeface="Times New Roman"/>
              </a:endParaRPr>
            </a:p>
          </p:txBody>
        </p:sp>
        <p:cxnSp>
          <p:nvCxnSpPr>
            <p:cNvPr id="45" name="肘形连接符 43"/>
            <p:cNvCxnSpPr>
              <a:stCxn id="23" idx="2"/>
            </p:cNvCxnSpPr>
            <p:nvPr/>
          </p:nvCxnSpPr>
          <p:spPr>
            <a:xfrm rot="16200000" flipH="1">
              <a:off x="8091518" y="2484022"/>
              <a:ext cx="1152128" cy="17748"/>
            </a:xfrm>
            <a:prstGeom prst="bentConnector3">
              <a:avLst>
                <a:gd name="adj1" fmla="val -323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肘形连接符 44"/>
            <p:cNvCxnSpPr>
              <a:stCxn id="44" idx="0"/>
            </p:cNvCxnSpPr>
            <p:nvPr/>
          </p:nvCxnSpPr>
          <p:spPr>
            <a:xfrm rot="16200000" flipV="1">
              <a:off x="8109266" y="3420126"/>
              <a:ext cx="792088" cy="89756"/>
            </a:xfrm>
            <a:prstGeom prst="bentConnector3">
              <a:avLst>
                <a:gd name="adj1" fmla="val 9364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肘形连接符 45"/>
            <p:cNvCxnSpPr>
              <a:stCxn id="19" idx="0"/>
            </p:cNvCxnSpPr>
            <p:nvPr/>
          </p:nvCxnSpPr>
          <p:spPr>
            <a:xfrm rot="5400000" flipH="1" flipV="1">
              <a:off x="6912260" y="3609020"/>
              <a:ext cx="1080120" cy="12700"/>
            </a:xfrm>
            <a:prstGeom prst="bentConnector3">
              <a:avLst>
                <a:gd name="adj1" fmla="val -162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肘形连接符 46"/>
            <p:cNvCxnSpPr>
              <a:stCxn id="18" idx="0"/>
            </p:cNvCxnSpPr>
            <p:nvPr/>
          </p:nvCxnSpPr>
          <p:spPr>
            <a:xfrm rot="5400000" flipH="1" flipV="1">
              <a:off x="6066166" y="3771038"/>
              <a:ext cx="1944216" cy="54006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肘形连接符 47"/>
            <p:cNvCxnSpPr>
              <a:stCxn id="17" idx="0"/>
            </p:cNvCxnSpPr>
            <p:nvPr/>
          </p:nvCxnSpPr>
          <p:spPr>
            <a:xfrm rot="5400000" flipH="1" flipV="1">
              <a:off x="6750242" y="3086962"/>
              <a:ext cx="432048" cy="39604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aphicFrame>
        <p:nvGraphicFramePr>
          <p:cNvPr id="3" name="Table 2"/>
          <p:cNvGraphicFramePr>
            <a:graphicFrameLocks noGrp="1"/>
          </p:cNvGraphicFramePr>
          <p:nvPr>
            <p:extLst>
              <p:ext uri="{D42A27DB-BD31-4B8C-83A1-F6EECF244321}">
                <p14:modId xmlns:p14="http://schemas.microsoft.com/office/powerpoint/2010/main" val="782350905"/>
              </p:ext>
            </p:extLst>
          </p:nvPr>
        </p:nvGraphicFramePr>
        <p:xfrm>
          <a:off x="457200" y="4813593"/>
          <a:ext cx="8229600" cy="819101"/>
        </p:xfrm>
        <a:graphic>
          <a:graphicData uri="http://schemas.openxmlformats.org/drawingml/2006/table">
            <a:tbl>
              <a:tblPr/>
              <a:tblGrid>
                <a:gridCol w="943078"/>
                <a:gridCol w="1260747"/>
                <a:gridCol w="1558561"/>
                <a:gridCol w="1796813"/>
                <a:gridCol w="1856375"/>
                <a:gridCol w="814026"/>
              </a:tblGrid>
              <a:tr h="127398">
                <a:tc>
                  <a:txBody>
                    <a:bodyPr/>
                    <a:lstStyle/>
                    <a:p>
                      <a:pPr algn="l" fontAlgn="b"/>
                      <a:r>
                        <a:rPr lang="en-US" sz="800" b="0" i="0" u="none" strike="noStrike">
                          <a:solidFill>
                            <a:srgbClr val="000000"/>
                          </a:solidFill>
                          <a:effectLst/>
                          <a:latin typeface="Calibri"/>
                        </a:rPr>
                        <a:t> </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Arial"/>
                        </a:rPr>
                        <a:t>First Generation</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Arial"/>
                        </a:rPr>
                        <a:t>Second Generation</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Arial"/>
                        </a:rPr>
                        <a:t>2.5 Generation</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Arial"/>
                        </a:rPr>
                        <a:t>Third Generation</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Calibri"/>
                        </a:rPr>
                        <a:t>Optical</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98">
                <a:tc>
                  <a:txBody>
                    <a:bodyPr/>
                    <a:lstStyle/>
                    <a:p>
                      <a:pPr algn="ctr" fontAlgn="b"/>
                      <a:r>
                        <a:rPr lang="de-DE" sz="800" b="1" i="0" u="none" strike="noStrike">
                          <a:solidFill>
                            <a:srgbClr val="000000"/>
                          </a:solidFill>
                          <a:effectLst/>
                          <a:latin typeface="Arial"/>
                        </a:rPr>
                        <a:t>Machine</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800" b="0" i="0" u="none" strike="noStrike">
                          <a:solidFill>
                            <a:srgbClr val="000000"/>
                          </a:solidFill>
                          <a:effectLst/>
                          <a:latin typeface="Arial"/>
                        </a:rPr>
                        <a:t>3730,377,Megabase</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Solexa,454,Solid</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o-RO" sz="800" b="0" i="0" u="none" strike="noStrike">
                          <a:solidFill>
                            <a:srgbClr val="000000"/>
                          </a:solidFill>
                          <a:effectLst/>
                          <a:latin typeface="Arial"/>
                        </a:rPr>
                        <a:t>Heliscope, Ion Torrent,CG</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Nanopore, PacBio,</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OpGen,Bionano</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98">
                <a:tc>
                  <a:txBody>
                    <a:bodyPr/>
                    <a:lstStyle/>
                    <a:p>
                      <a:pPr algn="ctr" fontAlgn="b"/>
                      <a:r>
                        <a:rPr lang="en-US" sz="800" b="1" i="0" u="none" strike="noStrike">
                          <a:solidFill>
                            <a:srgbClr val="000000"/>
                          </a:solidFill>
                          <a:effectLst/>
                          <a:latin typeface="Arial"/>
                        </a:rPr>
                        <a:t>Theory</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Sanger</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SBS,SBL</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SBS,SBL</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SBS,</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a:rPr>
                        <a:t>Labling</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1998">
                <a:tc>
                  <a:txBody>
                    <a:bodyPr/>
                    <a:lstStyle/>
                    <a:p>
                      <a:pPr algn="ctr" fontAlgn="b"/>
                      <a:r>
                        <a:rPr lang="da-DK" sz="800" b="1" i="0" u="none" strike="noStrike">
                          <a:solidFill>
                            <a:srgbClr val="000000"/>
                          </a:solidFill>
                          <a:effectLst/>
                          <a:latin typeface="Arial"/>
                        </a:rPr>
                        <a:t>Advantage</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LRL, Hight accuracy</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Hight througthput, Low C</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Hight throughtput, Low Cost</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Hight throughput, Low C,Single m</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a-DK" sz="800" b="0" i="0" u="none" strike="noStrike">
                          <a:solidFill>
                            <a:srgbClr val="000000"/>
                          </a:solidFill>
                          <a:effectLst/>
                          <a:latin typeface="Calibri"/>
                        </a:rPr>
                        <a:t>LongRead</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524">
                <a:tc>
                  <a:txBody>
                    <a:bodyPr/>
                    <a:lstStyle/>
                    <a:p>
                      <a:pPr algn="ctr" fontAlgn="b"/>
                      <a:r>
                        <a:rPr lang="da-DK" sz="800" b="1" i="0" u="none" strike="noStrike">
                          <a:solidFill>
                            <a:srgbClr val="000000"/>
                          </a:solidFill>
                          <a:effectLst/>
                          <a:latin typeface="Arial"/>
                        </a:rPr>
                        <a:t>Disadvantage</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Arial"/>
                        </a:rPr>
                        <a:t>Labor intensive, Low </a:t>
                      </a:r>
                      <a:r>
                        <a:rPr lang="en-US" sz="800" b="0" i="0" u="none" strike="noStrike" dirty="0" err="1">
                          <a:solidFill>
                            <a:srgbClr val="000000"/>
                          </a:solidFill>
                          <a:effectLst/>
                          <a:latin typeface="Arial"/>
                        </a:rPr>
                        <a:t>thr</a:t>
                      </a:r>
                      <a:endParaRPr lang="en-US" sz="800" b="0" i="0" u="none" strike="noStrike" dirty="0">
                        <a:solidFill>
                          <a:srgbClr val="000000"/>
                        </a:solidFill>
                        <a:effectLst/>
                        <a:latin typeface="Arial"/>
                      </a:endParaRP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Short Read, High error rate</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Short Readlength, High error rate</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High error rate</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800" b="0" i="0" u="none" strike="noStrike" dirty="0">
                          <a:solidFill>
                            <a:srgbClr val="000000"/>
                          </a:solidFill>
                          <a:effectLst/>
                          <a:latin typeface="Calibri"/>
                        </a:rPr>
                        <a:t>Un </a:t>
                      </a:r>
                      <a:r>
                        <a:rPr lang="es-ES_tradnl" sz="800" b="0" i="0" u="none" strike="noStrike" dirty="0" err="1">
                          <a:solidFill>
                            <a:srgbClr val="000000"/>
                          </a:solidFill>
                          <a:effectLst/>
                          <a:latin typeface="Calibri"/>
                        </a:rPr>
                        <a:t>eveness</a:t>
                      </a:r>
                      <a:endParaRPr lang="es-ES_tradnl" sz="800" b="0" i="0" u="none" strike="noStrike" dirty="0">
                        <a:solidFill>
                          <a:srgbClr val="000000"/>
                        </a:solidFill>
                        <a:effectLst/>
                        <a:latin typeface="Calibri"/>
                      </a:endParaRP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727608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8050122</TotalTime>
  <Words>1234</Words>
  <Application>Microsoft Macintosh PowerPoint</Application>
  <PresentationFormat>全屏显示(16:10)</PresentationFormat>
  <Paragraphs>323</Paragraphs>
  <Slides>30</Slides>
  <Notes>8</Notes>
  <HiddenSlides>4</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Calibri</vt:lpstr>
      <vt:lpstr>Songti SC Regular</vt:lpstr>
      <vt:lpstr>Times New Roman</vt:lpstr>
      <vt:lpstr>宋体</vt:lpstr>
      <vt:lpstr>新細明體</vt:lpstr>
      <vt:lpstr>Arial</vt:lpstr>
      <vt:lpstr>Office Theme</vt:lpstr>
      <vt:lpstr>全基因组分析</vt:lpstr>
      <vt:lpstr>目录</vt:lpstr>
      <vt:lpstr>高通量测序技术（NGS）简介</vt:lpstr>
      <vt:lpstr>高通量测序技术</vt:lpstr>
      <vt:lpstr>测序专用术语： libraries(文库),Insert size,lanes, and flowcells</vt:lpstr>
      <vt:lpstr>一次测序的数据产出量</vt:lpstr>
      <vt:lpstr>测序之后产出的reads必须与参考基因组 作比对</vt:lpstr>
      <vt:lpstr>PowerPoint 演示文稿</vt:lpstr>
      <vt:lpstr>Overview -History</vt:lpstr>
      <vt:lpstr>PowerPoint 演示文稿</vt:lpstr>
      <vt:lpstr>数据格式</vt:lpstr>
      <vt:lpstr>FASTA 格式</vt:lpstr>
      <vt:lpstr>FASTQ</vt:lpstr>
      <vt:lpstr>Phred scale</vt:lpstr>
      <vt:lpstr>PowerPoint 演示文稿</vt:lpstr>
      <vt:lpstr>SAM/BAM文件</vt:lpstr>
      <vt:lpstr>PowerPoint 演示文稿</vt:lpstr>
      <vt:lpstr>VCF 文件格式</vt:lpstr>
      <vt:lpstr>全基因组分析流程</vt:lpstr>
      <vt:lpstr>PowerPoint 演示文稿</vt:lpstr>
      <vt:lpstr>PowerPoint 演示文稿</vt:lpstr>
      <vt:lpstr>为什么要重比对</vt:lpstr>
      <vt:lpstr>局部重比对的重要性</vt:lpstr>
      <vt:lpstr>PowerPoint 演示文稿</vt:lpstr>
      <vt:lpstr>PowerPoint 演示文稿</vt:lpstr>
      <vt:lpstr>PowerPoint 演示文稿</vt:lpstr>
      <vt:lpstr> 变异检测算法</vt:lpstr>
      <vt:lpstr>PowerPoint 演示文稿</vt:lpstr>
      <vt:lpstr>Thank you</vt:lpstr>
      <vt:lpstr>PowerPoint 演示文稿</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Shujia Huang</dc:creator>
  <cp:lastModifiedBy>黄树嘉(Shujia Huang)</cp:lastModifiedBy>
  <cp:revision>126</cp:revision>
  <dcterms:created xsi:type="dcterms:W3CDTF">2016-04-12T01:45:06Z</dcterms:created>
  <dcterms:modified xsi:type="dcterms:W3CDTF">2017-04-12T07:44:40Z</dcterms:modified>
</cp:coreProperties>
</file>